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31"/>
  </p:notesMasterIdLst>
  <p:handoutMasterIdLst>
    <p:handoutMasterId r:id="rId32"/>
  </p:handoutMasterIdLst>
  <p:sldIdLst>
    <p:sldId id="408" r:id="rId4"/>
    <p:sldId id="560" r:id="rId5"/>
    <p:sldId id="517" r:id="rId6"/>
    <p:sldId id="573" r:id="rId7"/>
    <p:sldId id="576" r:id="rId8"/>
    <p:sldId id="577" r:id="rId9"/>
    <p:sldId id="556" r:id="rId10"/>
    <p:sldId id="578" r:id="rId11"/>
    <p:sldId id="561" r:id="rId12"/>
    <p:sldId id="557" r:id="rId13"/>
    <p:sldId id="558" r:id="rId14"/>
    <p:sldId id="562" r:id="rId15"/>
    <p:sldId id="563" r:id="rId16"/>
    <p:sldId id="564" r:id="rId17"/>
    <p:sldId id="565" r:id="rId18"/>
    <p:sldId id="566" r:id="rId19"/>
    <p:sldId id="567" r:id="rId20"/>
    <p:sldId id="568" r:id="rId21"/>
    <p:sldId id="569" r:id="rId22"/>
    <p:sldId id="580" r:id="rId23"/>
    <p:sldId id="581" r:id="rId24"/>
    <p:sldId id="584" r:id="rId25"/>
    <p:sldId id="585" r:id="rId26"/>
    <p:sldId id="570" r:id="rId27"/>
    <p:sldId id="571" r:id="rId28"/>
    <p:sldId id="572" r:id="rId29"/>
    <p:sldId id="299" r:id="rId30"/>
  </p:sldIdLst>
  <p:sldSz cx="9144000" cy="6858000" type="screen4x3"/>
  <p:notesSz cx="6858000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012" autoAdjust="0"/>
  </p:normalViewPr>
  <p:slideViewPr>
    <p:cSldViewPr>
      <p:cViewPr>
        <p:scale>
          <a:sx n="80" d="100"/>
          <a:sy n="80" d="100"/>
        </p:scale>
        <p:origin x="-864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62"/>
    </p:cViewPr>
  </p:sorterViewPr>
  <p:notesViewPr>
    <p:cSldViewPr>
      <p:cViewPr varScale="1">
        <p:scale>
          <a:sx n="64" d="100"/>
          <a:sy n="64" d="100"/>
        </p:scale>
        <p:origin x="-3396" y="-114"/>
      </p:cViewPr>
      <p:guideLst>
        <p:guide orient="horz" pos="3127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5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BFB02-BABE-40C6-973F-A6FCD770DE74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5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DA808-CEC0-4E5A-90BC-7A715475E56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66008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5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1F4CF-9162-42C9-96F2-47DAB2DBAB68}" type="datetimeFigureOut">
              <a:rPr lang="en-ZA" smtClean="0"/>
              <a:t>2018/03/08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15154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5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0B14A-3DA4-4294-B78D-FE62D9387E6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77527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0B802A48-FCF9-4827-BCBD-F8FCD567AD05}" type="slidenum">
              <a:rPr lang="en-GB">
                <a:solidFill>
                  <a:prstClr val="black"/>
                </a:solidFill>
                <a:latin typeface="Arial" charset="0"/>
              </a:rPr>
              <a:pPr/>
              <a:t>20</a:t>
            </a:fld>
            <a:endParaRPr lang="en-GB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z="1800" smtClean="0"/>
              <a:t> </a:t>
            </a:r>
          </a:p>
          <a:p>
            <a:pPr eaLnBrk="1" hangingPunct="1"/>
            <a:endParaRPr lang="en-GB" sz="1800" smtClean="0"/>
          </a:p>
          <a:p>
            <a:pPr eaLnBrk="1" hangingPunct="1">
              <a:buFont typeface="Wingdings" pitchFamily="2" charset="2"/>
              <a:buNone/>
            </a:pPr>
            <a:r>
              <a:rPr lang="en-ZA" sz="1800" smtClean="0"/>
              <a:t> </a:t>
            </a:r>
            <a:endParaRPr lang="en-GB" sz="18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E8A05CBB-FC7D-45D1-B47C-CA41385823D6}" type="slidenum">
              <a:rPr lang="en-GB">
                <a:solidFill>
                  <a:prstClr val="black"/>
                </a:solidFill>
                <a:latin typeface="Arial" charset="0"/>
              </a:rPr>
              <a:pPr/>
              <a:t>21</a:t>
            </a:fld>
            <a:endParaRPr lang="en-GB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ZA" sz="1800" smtClean="0"/>
              <a:t> </a:t>
            </a:r>
            <a:endParaRPr lang="en-GB" sz="18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E8A05CBB-FC7D-45D1-B47C-CA41385823D6}" type="slidenum">
              <a:rPr lang="en-GB">
                <a:solidFill>
                  <a:prstClr val="black"/>
                </a:solidFill>
                <a:latin typeface="Arial" charset="0"/>
              </a:rPr>
              <a:pPr/>
              <a:t>22</a:t>
            </a:fld>
            <a:endParaRPr lang="en-GB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ZA" sz="1800" smtClean="0"/>
              <a:t> </a:t>
            </a:r>
            <a:endParaRPr lang="en-GB" sz="18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E8A05CBB-FC7D-45D1-B47C-CA41385823D6}" type="slidenum">
              <a:rPr lang="en-GB">
                <a:solidFill>
                  <a:prstClr val="black"/>
                </a:solidFill>
                <a:latin typeface="Arial" charset="0"/>
              </a:rPr>
              <a:pPr/>
              <a:t>23</a:t>
            </a:fld>
            <a:endParaRPr lang="en-GB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ZA" sz="1800" smtClean="0"/>
              <a:t> </a:t>
            </a:r>
            <a:endParaRPr lang="en-GB" sz="18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96693-E4BD-4FD3-9FF3-BB6B6C64541F}" type="datetime1">
              <a:rPr lang="en-US" smtClean="0"/>
              <a:pPr>
                <a:defRPr/>
              </a:pPr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0740C-6C01-4018-A5CF-B75C7655A4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75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CE0E2-59D5-419F-8564-9A47C39379C2}" type="datetime1">
              <a:rPr lang="en-US" smtClean="0"/>
              <a:pPr>
                <a:defRPr/>
              </a:pPr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AF1B2-E7A4-446A-84DC-90AA83BA6A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068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ABB63-DD71-49D1-8B7F-E36AA90E061A}" type="datetime1">
              <a:rPr lang="en-US" smtClean="0"/>
              <a:pPr>
                <a:defRPr/>
              </a:pPr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8C020-5014-4A95-938F-D43DD3BD30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785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D28AE-7BF2-44C9-A4B9-0D44D7CFF19B}" type="datetime1">
              <a:rPr lang="en-US" smtClean="0"/>
              <a:pPr>
                <a:defRPr/>
              </a:pPr>
              <a:t>3/8/2018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A7A15-FAE7-49E2-908D-FB5D78A7FA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06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1431C-B756-4297-BFE7-0D8673CD67C5}" type="datetime1">
              <a:rPr lang="en-US" smtClean="0"/>
              <a:pPr>
                <a:defRPr/>
              </a:pPr>
              <a:t>3/8/2018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4705D-D417-401A-894A-DAACC86796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639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EC330-C1D3-4855-B4DF-98A0EAF745AC}" type="datetime1">
              <a:rPr lang="en-US" smtClean="0"/>
              <a:pPr>
                <a:defRPr/>
              </a:pPr>
              <a:t>3/8/2018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E383F-EC86-405A-B485-FE7E7178F5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17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97C55-B3A8-4EA6-8059-BB4CF5D1BDD8}" type="datetime1">
              <a:rPr lang="en-US" smtClean="0"/>
              <a:pPr>
                <a:defRPr/>
              </a:pPr>
              <a:t>3/8/2018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11813-0B29-44F7-BF30-6CAF80A3F5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523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39A72-1F38-40E3-8383-5C5A053600BE}" type="datetime1">
              <a:rPr lang="en-US" smtClean="0"/>
              <a:pPr>
                <a:defRPr/>
              </a:pPr>
              <a:t>3/8/2018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C1343-9C7F-4B45-87B8-7011318DC0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046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03915-1AE2-4678-A0C4-E15DF60DCA5E}" type="datetime1">
              <a:rPr lang="en-US" smtClean="0"/>
              <a:pPr>
                <a:defRPr/>
              </a:pPr>
              <a:t>3/8/2018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CBD58-72F8-47A2-BBA2-F334F95CAA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440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298DA-49AD-49F9-AD08-DBBC5EEF0252}" type="datetime1">
              <a:rPr lang="en-US" smtClean="0"/>
              <a:pPr>
                <a:defRPr/>
              </a:pPr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CD5E8-4CF9-40FA-9D71-61A21CF874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80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89D2B-3F18-4C42-9B1C-079EC208418C}" type="datetime1">
              <a:rPr lang="en-US" smtClean="0"/>
              <a:pPr>
                <a:defRPr/>
              </a:pPr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A8A88-0AE8-4247-9912-6B6AE6BE9F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044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3BC4DD-EE51-4B11-982A-09ABE0C91F72}" type="datetime1">
              <a:rPr lang="en-US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47536-22AF-4143-81F6-C1A8AFE5AC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807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2EF255-18C9-4345-BE9D-97A9AAD6E8F7}" type="datetime1">
              <a:rPr lang="en-US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CA8298-9D91-4CF9-AB6A-504DBB769D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519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DCF618-9140-4188-95D9-7DCA61A09C65}" type="datetime1">
              <a:rPr lang="en-US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F8AA9-DFB0-4371-BB00-DC18305C6D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279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E3B176-8929-45BE-8FAB-1DE1E9B69816}" type="datetime1">
              <a:rPr lang="en-US"/>
              <a:pPr/>
              <a:t>3/8/2018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F367F-689C-4869-A227-B32F27F13C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332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28A0EF-5B52-4EC5-A22D-7B640BCED1CE}" type="datetime1">
              <a:rPr lang="en-US"/>
              <a:pPr/>
              <a:t>3/8/2018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BD2271-0387-4FF9-90FA-A25D3002F9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70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7E9A70B-CB3F-495F-B904-4B866FD2B5EC}" type="datetime1">
              <a:rPr lang="en-US"/>
              <a:pPr/>
              <a:t>3/8/2018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DE7E9-D672-4467-B7E1-F53554DDBA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054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5BCD0D-2F08-4773-9136-19DD3DB1531B}" type="datetime1">
              <a:rPr lang="en-US"/>
              <a:pPr/>
              <a:t>3/8/2018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E42A9-6B77-4B39-81F0-B2DF67EB7C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4498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3AC85F-1797-491F-A298-DD65B72A9C60}" type="datetime1">
              <a:rPr lang="en-US"/>
              <a:pPr/>
              <a:t>3/8/2018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654062-A2B4-4338-9426-6948011D01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923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317FA0-CCD6-4E55-B68F-2CF7D75E1340}" type="datetime1">
              <a:rPr lang="en-US"/>
              <a:pPr/>
              <a:t>3/8/2018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50AA2-1139-4C4B-AE40-D9E7A6E10B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787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6B31AA-7593-4B37-ABDE-6E94EBDC2053}" type="datetime1">
              <a:rPr lang="en-US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2E539-4C1F-4D8A-8F09-0C18F5ABAB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73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A20C2B-4386-4809-8311-AED7CEAF0102}" type="datetime1">
              <a:rPr lang="en-US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9B2D1-C12C-470D-A867-9861C0A556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4719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A54CD809-2DE5-4621-989F-F3AE6A1E666A}" type="datetime1">
              <a:rPr lang="en-US"/>
              <a:pPr>
                <a:defRPr/>
              </a:pPr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232E9987-13AB-429A-A585-50D075292D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35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3002C0BA-4B6E-4002-B451-A9F153E88637}" type="datetime1">
              <a:rPr lang="en-US"/>
              <a:pPr>
                <a:defRPr/>
              </a:pPr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4190D794-262D-459F-A47A-1EE95BB78A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037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34F69E5B-EC54-41AD-B8EB-7B996BFA787B}" type="datetime1">
              <a:rPr lang="en-US"/>
              <a:pPr>
                <a:defRPr/>
              </a:pPr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0A95BB39-2704-496F-AE55-ED0B86D639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787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A65CC16B-EB03-4DA9-BB83-06E9FD54F757}" type="datetime1">
              <a:rPr lang="en-US"/>
              <a:pPr>
                <a:defRPr/>
              </a:pPr>
              <a:t>3/8/2018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6A3A61AD-7AFD-4D74-8E15-75ECF6CDF8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180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C3B377A7-8DF4-4065-9B36-07463B57B359}" type="datetime1">
              <a:rPr lang="en-US"/>
              <a:pPr>
                <a:defRPr/>
              </a:pPr>
              <a:t>3/8/2018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716A8FFC-9BA7-4800-9561-E69F2F7CAE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356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D16C003A-6D93-422E-9E82-066D9411E5A2}" type="datetime1">
              <a:rPr lang="en-US"/>
              <a:pPr>
                <a:defRPr/>
              </a:pPr>
              <a:t>3/8/2018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640E7B6A-964F-488E-97D5-26406B6B9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941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A0C9E3E2-5000-468D-902C-9C2B5FA97F9B}" type="datetime1">
              <a:rPr lang="en-US"/>
              <a:pPr>
                <a:defRPr/>
              </a:pPr>
              <a:t>3/8/2018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EEEA97AB-8690-4657-B7F9-E0A2C7ECBA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325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1DAE9BE1-537A-4C43-AF30-44007C3DF0C9}" type="datetime1">
              <a:rPr lang="en-US"/>
              <a:pPr>
                <a:defRPr/>
              </a:pPr>
              <a:t>3/8/2018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BC16D639-2CC6-4B94-8836-2BC97D5E5A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9822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BB1F1188-CE98-4768-A1CD-2C23BC12E512}" type="datetime1">
              <a:rPr lang="en-US"/>
              <a:pPr>
                <a:defRPr/>
              </a:pPr>
              <a:t>3/8/2018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E7FECA41-64CD-456C-B7B7-47620D11D3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077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F966F096-6ACD-4EA3-9D7D-E5F75F92815F}" type="datetime1">
              <a:rPr lang="en-US"/>
              <a:pPr>
                <a:defRPr/>
              </a:pPr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548A41E3-9ACF-4D27-9ADF-5C820C5A32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0087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E1415BDD-7625-4C10-9CAC-AA18EDC4930B}" type="datetime1">
              <a:rPr lang="en-US"/>
              <a:pPr>
                <a:defRPr/>
              </a:pPr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/>
            </a:lvl1pPr>
          </a:lstStyle>
          <a:p>
            <a:pPr>
              <a:defRPr/>
            </a:pPr>
            <a:fld id="{D4109598-BD45-42BC-9B1C-5A1BAB022C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8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80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E4508107-1F65-4E06-BA80-642B701AA3AF}" type="datetime1">
              <a:rPr 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-80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80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2FF7B5DB-245E-4E0D-9231-0995256D0CAC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73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80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80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80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80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80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8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11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66EB0342-8D58-4604-ADF2-47040EDC186D}" type="datetime1">
              <a:rPr lang="en-US" smtClean="0">
                <a:ea typeface="ＭＳ Ｐゴシック" pitchFamily="-111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3/8/2018</a:t>
            </a:fld>
            <a:endParaRPr lang="en-US" smtClean="0">
              <a:ea typeface="ＭＳ Ｐゴシック" pitchFamily="-111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-111" charset="0"/>
                <a:cs typeface="ＭＳ Ｐゴシック" pitchFamily="-111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pitchFamily="-111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11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C7539224-21BC-4D61-B8DA-45C9DA586EF4}" type="slidenum">
              <a:rPr lang="en-US" smtClean="0">
                <a:ea typeface="ＭＳ Ｐゴシック" pitchFamily="-111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681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1" charset="0"/>
          <a:ea typeface="ＭＳ Ｐゴシック" pitchFamily="-111" charset="-128"/>
          <a:cs typeface="ＭＳ Ｐゴシック" pitchFamily="-111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defTabSz="457200" eaLnBrk="1" hangingPunct="1">
              <a:defRPr sz="1200">
                <a:solidFill>
                  <a:srgbClr val="898989"/>
                </a:solidFill>
                <a:latin typeface="Calibri" pitchFamily="-80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94FBB1-A260-46B2-823B-4A1FF19AF705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200">
                <a:solidFill>
                  <a:srgbClr val="898989"/>
                </a:solidFill>
                <a:latin typeface="Calibri" pitchFamily="-80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457200" eaLnBrk="1" hangingPunct="1">
              <a:defRPr sz="1200">
                <a:solidFill>
                  <a:srgbClr val="898989"/>
                </a:solidFill>
                <a:latin typeface="Calibri" pitchFamily="-80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F6CC14-1A17-4122-86AC-3A678F8E52D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80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0" charset="0"/>
          <a:ea typeface="ＭＳ Ｐゴシック" pitchFamily="-8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80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80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80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80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8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New_Powerpoint presentation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itle 16"/>
          <p:cNvSpPr txBox="1">
            <a:spLocks/>
          </p:cNvSpPr>
          <p:nvPr/>
        </p:nvSpPr>
        <p:spPr bwMode="auto">
          <a:xfrm>
            <a:off x="683568" y="332656"/>
            <a:ext cx="7793683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ZA" sz="44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EMPLOYMENT EQUITY ACT 55 OF 1998</a:t>
            </a:r>
            <a:endParaRPr lang="en-ZA" sz="44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317" name="Subtitle 17"/>
          <p:cNvSpPr txBox="1">
            <a:spLocks/>
          </p:cNvSpPr>
          <p:nvPr/>
        </p:nvSpPr>
        <p:spPr bwMode="auto">
          <a:xfrm>
            <a:off x="4298648" y="2383631"/>
            <a:ext cx="4636392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9pPr>
          </a:lstStyle>
          <a:p>
            <a:pPr algn="ctr" defTabSz="457200" eaLnBrk="1" fontAlgn="base" hangingPunct="1">
              <a:spcBef>
                <a:spcPct val="20000"/>
              </a:spcBef>
              <a:spcAft>
                <a:spcPct val="0"/>
              </a:spcAft>
            </a:pPr>
            <a:endParaRPr lang="en-US" sz="2200" b="1" dirty="0">
              <a:solidFill>
                <a:srgbClr val="404040"/>
              </a:solidFill>
              <a:latin typeface="Calibri"/>
              <a:ea typeface="ＭＳ Ｐゴシック" pitchFamily="34" charset="-128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805264"/>
            <a:ext cx="1249363" cy="84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107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OBJECTIVES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1" hangingPunct="1"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To provide practical guidelines on matters for </a:t>
            </a:r>
          </a:p>
          <a:p>
            <a:pPr lvl="0" defTabSz="914400" eaLnBrk="1" hangingPunct="1"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Consultation:</a:t>
            </a:r>
          </a:p>
          <a:p>
            <a:pPr lvl="0" defTabSz="914400" eaLnBrk="1" hangingPunct="1"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 </a:t>
            </a:r>
          </a:p>
          <a:p>
            <a:pPr lvl="0" defTabSz="914400" eaLnBrk="1" hangingPunct="1">
              <a:buFont typeface="Wingdings" pitchFamily="2" charset="2"/>
              <a:buChar char="§"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Conducting an analysis</a:t>
            </a:r>
          </a:p>
          <a:p>
            <a:pPr lvl="0" defTabSz="914400" eaLnBrk="1" hangingPunct="1">
              <a:buFont typeface="Wingdings" pitchFamily="2" charset="2"/>
              <a:buChar char="§"/>
            </a:pP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buFont typeface="Wingdings" pitchFamily="2" charset="2"/>
              <a:buChar char="§"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Preparation and implementation of an EE plan</a:t>
            </a:r>
          </a:p>
          <a:p>
            <a:pPr lvl="0" defTabSz="914400" eaLnBrk="1" hangingPunct="1">
              <a:buNone/>
            </a:pP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buFont typeface="Wingdings" pitchFamily="2" charset="2"/>
              <a:buChar char="§"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Preparation and submission of EE reports</a:t>
            </a:r>
            <a:endParaRPr lang="en-GB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301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en-ZA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CONTENTS </a:t>
            </a:r>
            <a:endParaRPr lang="en-ZA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/>
          <a:lstStyle/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200" kern="0" dirty="0" smtClean="0">
                <a:solidFill>
                  <a:srgbClr val="2F1311"/>
                </a:solidFill>
                <a:latin typeface="Arial"/>
                <a:ea typeface="+mn-ea"/>
              </a:rPr>
              <a:t>Vision</a:t>
            </a:r>
          </a:p>
          <a:p>
            <a:pPr marL="0" lvl="0" indent="0" defTabSz="914400" eaLnBrk="1" hangingPunct="1">
              <a:lnSpc>
                <a:spcPct val="80000"/>
              </a:lnSpc>
              <a:buNone/>
            </a:pPr>
            <a:endParaRPr lang="en-US" sz="1200" kern="0" dirty="0" smtClean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200" kern="0" dirty="0" smtClean="0">
                <a:solidFill>
                  <a:srgbClr val="2F1311"/>
                </a:solidFill>
                <a:latin typeface="Arial"/>
                <a:ea typeface="+mn-ea"/>
              </a:rPr>
              <a:t>Mission</a:t>
            </a:r>
          </a:p>
          <a:p>
            <a:pPr marL="0" lvl="0" indent="0" defTabSz="914400" eaLnBrk="1" hangingPunct="1">
              <a:lnSpc>
                <a:spcPct val="80000"/>
              </a:lnSpc>
              <a:buNone/>
            </a:pPr>
            <a:endParaRPr lang="en-US" sz="1200" kern="0" dirty="0" smtClean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200" kern="0" dirty="0" smtClean="0">
                <a:solidFill>
                  <a:srgbClr val="2F1311"/>
                </a:solidFill>
                <a:latin typeface="Arial"/>
                <a:ea typeface="+mn-ea"/>
              </a:rPr>
              <a:t>Constitutional &amp; Legislative Mandate</a:t>
            </a:r>
          </a:p>
          <a:p>
            <a:pPr marL="0" lvl="0" indent="0" defTabSz="914400" eaLnBrk="1" hangingPunct="1">
              <a:lnSpc>
                <a:spcPct val="80000"/>
              </a:lnSpc>
              <a:buNone/>
            </a:pPr>
            <a:endParaRPr lang="en-US" sz="1200" kern="0" dirty="0" smtClean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200" kern="0" dirty="0" smtClean="0">
                <a:solidFill>
                  <a:srgbClr val="2F1311"/>
                </a:solidFill>
                <a:latin typeface="Arial"/>
                <a:ea typeface="+mn-ea"/>
              </a:rPr>
              <a:t>Purpose </a:t>
            </a:r>
            <a:r>
              <a:rPr lang="en-US" sz="1200" kern="0" dirty="0">
                <a:solidFill>
                  <a:srgbClr val="2F1311"/>
                </a:solidFill>
                <a:latin typeface="Arial"/>
                <a:ea typeface="+mn-ea"/>
              </a:rPr>
              <a:t>of the </a:t>
            </a:r>
            <a:r>
              <a:rPr lang="en-US" sz="1200" kern="0" dirty="0" smtClean="0">
                <a:solidFill>
                  <a:srgbClr val="2F1311"/>
                </a:solidFill>
                <a:latin typeface="Arial"/>
                <a:ea typeface="+mn-ea"/>
              </a:rPr>
              <a:t>Act</a:t>
            </a: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US" sz="12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200" kern="0" dirty="0" smtClean="0">
                <a:solidFill>
                  <a:srgbClr val="2F1311"/>
                </a:solidFill>
                <a:latin typeface="Arial"/>
                <a:ea typeface="+mn-ea"/>
              </a:rPr>
              <a:t>Interpretation of the Act</a:t>
            </a:r>
            <a:endParaRPr lang="en-US" sz="12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None/>
            </a:pPr>
            <a:endParaRPr lang="en-US" sz="12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200" kern="0" dirty="0" smtClean="0">
                <a:solidFill>
                  <a:srgbClr val="2F1311"/>
                </a:solidFill>
                <a:latin typeface="Arial"/>
                <a:ea typeface="+mn-ea"/>
              </a:rPr>
              <a:t>Observations</a:t>
            </a:r>
          </a:p>
          <a:p>
            <a:pPr marL="0" lvl="0" indent="0" defTabSz="914400" eaLnBrk="1" hangingPunct="1">
              <a:lnSpc>
                <a:spcPct val="80000"/>
              </a:lnSpc>
              <a:buNone/>
            </a:pPr>
            <a:endParaRPr lang="en-US" sz="12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200" kern="0" dirty="0" smtClean="0">
                <a:solidFill>
                  <a:srgbClr val="2F1311"/>
                </a:solidFill>
                <a:latin typeface="Arial"/>
                <a:ea typeface="+mn-ea"/>
              </a:rPr>
              <a:t>   The Ten Steps</a:t>
            </a:r>
          </a:p>
          <a:p>
            <a:pPr marL="457200" lvl="1" indent="0" defTabSz="914400" eaLnBrk="1" hangingPunct="1">
              <a:lnSpc>
                <a:spcPct val="80000"/>
              </a:lnSpc>
              <a:buNone/>
            </a:pPr>
            <a:endParaRPr lang="en-US" sz="12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200" kern="0" dirty="0" smtClean="0">
                <a:solidFill>
                  <a:srgbClr val="2F1311"/>
                </a:solidFill>
                <a:latin typeface="Arial"/>
                <a:ea typeface="+mn-ea"/>
              </a:rPr>
              <a:t>   Stakeholder and Roles</a:t>
            </a:r>
          </a:p>
          <a:p>
            <a:pPr marL="0" lvl="0" indent="0" defTabSz="914400" eaLnBrk="1" hangingPunct="1">
              <a:lnSpc>
                <a:spcPct val="80000"/>
              </a:lnSpc>
              <a:buNone/>
            </a:pPr>
            <a:endParaRPr lang="en-US" sz="12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200" kern="0" dirty="0">
                <a:solidFill>
                  <a:srgbClr val="2F1311"/>
                </a:solidFill>
                <a:latin typeface="Arial"/>
                <a:ea typeface="+mn-ea"/>
              </a:rPr>
              <a:t>Assignment of Senior EE Manager(s)</a:t>
            </a: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US" sz="12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200" kern="0" dirty="0">
                <a:solidFill>
                  <a:srgbClr val="2F1311"/>
                </a:solidFill>
                <a:latin typeface="Arial"/>
                <a:ea typeface="+mn-ea"/>
              </a:rPr>
              <a:t>Consultation with employees </a:t>
            </a: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US" sz="12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200" kern="0" dirty="0">
                <a:solidFill>
                  <a:srgbClr val="2F1311"/>
                </a:solidFill>
                <a:latin typeface="Arial"/>
                <a:ea typeface="+mn-ea"/>
              </a:rPr>
              <a:t>Conducting of analysis in the workplace</a:t>
            </a: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US" sz="12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200" kern="0" dirty="0">
                <a:solidFill>
                  <a:srgbClr val="2F1311"/>
                </a:solidFill>
                <a:latin typeface="Arial"/>
                <a:ea typeface="+mn-ea"/>
              </a:rPr>
              <a:t>Preparing and implementing employment equity </a:t>
            </a:r>
          </a:p>
          <a:p>
            <a:pPr marL="533400" lvl="0" indent="-533400" defTabSz="914400" eaLnBrk="1" hangingPunct="1">
              <a:lnSpc>
                <a:spcPct val="80000"/>
              </a:lnSpc>
              <a:buNone/>
            </a:pPr>
            <a:r>
              <a:rPr lang="en-US" sz="1200" kern="0" dirty="0">
                <a:solidFill>
                  <a:srgbClr val="2F1311"/>
                </a:solidFill>
                <a:latin typeface="Arial"/>
                <a:ea typeface="+mn-ea"/>
              </a:rPr>
              <a:t>	plans</a:t>
            </a:r>
          </a:p>
          <a:p>
            <a:pPr marL="533400" lvl="0" indent="-533400" defTabSz="914400" eaLnBrk="1" hangingPunct="1">
              <a:lnSpc>
                <a:spcPct val="80000"/>
              </a:lnSpc>
              <a:buNone/>
            </a:pPr>
            <a:endParaRPr lang="en-US" sz="12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200" kern="0" dirty="0">
                <a:solidFill>
                  <a:srgbClr val="2F1311"/>
                </a:solidFill>
                <a:latin typeface="Arial"/>
                <a:ea typeface="+mn-ea"/>
              </a:rPr>
              <a:t>Preparing and submitting an EE </a:t>
            </a:r>
            <a:r>
              <a:rPr lang="en-US" sz="1200" kern="0" dirty="0" smtClean="0">
                <a:solidFill>
                  <a:srgbClr val="2F1311"/>
                </a:solidFill>
                <a:latin typeface="Arial"/>
                <a:ea typeface="+mn-ea"/>
              </a:rPr>
              <a:t>reports</a:t>
            </a:r>
            <a:endParaRPr lang="en-US" sz="12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US" sz="12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200" kern="0" dirty="0">
                <a:solidFill>
                  <a:srgbClr val="2F1311"/>
                </a:solidFill>
                <a:latin typeface="Arial"/>
                <a:ea typeface="+mn-ea"/>
              </a:rPr>
              <a:t>Duty to inform</a:t>
            </a:r>
          </a:p>
          <a:p>
            <a:endParaRPr lang="en-ZA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21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VISION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dirty="0" smtClean="0"/>
              <a:t>The Department of Labour strive for a labour  	market which is conducive to investment, 	economic growth, employment creation and 	decent work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936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MISSION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/>
          <a:lstStyle/>
          <a:p>
            <a:pPr marL="0" indent="0">
              <a:buNone/>
            </a:pPr>
            <a:r>
              <a:rPr lang="en-ZA" dirty="0" smtClean="0"/>
              <a:t>Regulate the South Africa labour market for a sustainable economy through: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ZA" sz="2800" dirty="0" smtClean="0"/>
              <a:t>Appropriate legislation and regulations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ZA" sz="2800" dirty="0" smtClean="0"/>
              <a:t>Inspection, compliance, monitoring and enforcement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ZA" sz="2800" dirty="0" smtClean="0"/>
              <a:t>Protection of human rights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ZA" sz="2800" dirty="0" smtClean="0"/>
              <a:t>Provision of Employment Services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ZA" sz="2800" b="1" dirty="0" smtClean="0"/>
              <a:t>Promoting equity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ZA" sz="2800" dirty="0" smtClean="0"/>
              <a:t>Social and income protection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ZA" sz="2800" dirty="0" smtClean="0"/>
              <a:t>Social dialogue</a:t>
            </a:r>
          </a:p>
          <a:p>
            <a:pPr>
              <a:buFont typeface="Wingdings" panose="05000000000000000000" pitchFamily="2" charset="2"/>
              <a:buChar char="§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390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3600" b="1" dirty="0"/>
              <a:t>C</a:t>
            </a:r>
            <a:r>
              <a:rPr lang="en-ZA" sz="3600" b="1" dirty="0" smtClean="0"/>
              <a:t>ONSTITUTIONAL AND LEGISLATIVE MANDATE</a:t>
            </a:r>
            <a:endParaRPr lang="en-ZA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dirty="0" smtClean="0"/>
              <a:t>The Department of Labour’s legislative framework is informed by Chapter 2: Bill of Rights of the Constitution of the Republic of South Africa, Act 108 of 1996;</a:t>
            </a:r>
          </a:p>
          <a:p>
            <a:pPr marL="0" indent="0">
              <a:buNone/>
            </a:pPr>
            <a:endParaRPr lang="en-ZA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ZA" sz="2800" dirty="0" smtClean="0"/>
              <a:t>Section 9: Equality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sz="2800" dirty="0" smtClean="0"/>
              <a:t>Everyone is equal before the law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788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PURPOSE OF THE ACT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1" hangingPunct="1">
              <a:lnSpc>
                <a:spcPct val="80000"/>
              </a:lnSpc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To achieve equity in the workplace by-</a:t>
            </a:r>
          </a:p>
          <a:p>
            <a:pPr lvl="0" defTabSz="914400" eaLnBrk="1" hangingPunct="1">
              <a:lnSpc>
                <a:spcPct val="80000"/>
              </a:lnSpc>
              <a:buNone/>
            </a:pP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Promoting equal opportunity and fair treatment in employment through the elimination of unfair </a:t>
            </a:r>
          </a:p>
          <a:p>
            <a:pPr lvl="0" defTabSz="914400" eaLnBrk="1" hangingPunct="1">
              <a:lnSpc>
                <a:spcPct val="80000"/>
              </a:lnSpc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    discrimination; and</a:t>
            </a:r>
          </a:p>
          <a:p>
            <a:pPr lvl="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kern="0" dirty="0" smtClean="0">
                <a:solidFill>
                  <a:srgbClr val="2F1311"/>
                </a:solidFill>
                <a:latin typeface="Arial"/>
                <a:ea typeface="+mn-ea"/>
              </a:rPr>
              <a:t>Implementing </a:t>
            </a: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affirmative action measures to redress </a:t>
            </a:r>
          </a:p>
          <a:p>
            <a:pPr lvl="0" defTabSz="914400" eaLnBrk="1" hangingPunct="1">
              <a:lnSpc>
                <a:spcPct val="80000"/>
              </a:lnSpc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	the	disadvantages in employment experienced by designated groups to ensure their equitable </a:t>
            </a:r>
          </a:p>
          <a:p>
            <a:pPr lvl="0" defTabSz="914400" eaLnBrk="1" hangingPunct="1">
              <a:lnSpc>
                <a:spcPct val="80000"/>
              </a:lnSpc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	representation in  the workplace</a:t>
            </a:r>
          </a:p>
          <a:p>
            <a:pPr lvl="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GB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lnSpc>
                <a:spcPct val="80000"/>
              </a:lnSpc>
              <a:buBlip>
                <a:blip r:embed="rId2"/>
              </a:buBlip>
            </a:pPr>
            <a:endParaRPr lang="en-GB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434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INTERPRETATION OF THIS ACT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1" hangingPunct="1">
              <a:lnSpc>
                <a:spcPct val="80000"/>
              </a:lnSpc>
              <a:buNone/>
            </a:pPr>
            <a:r>
              <a:rPr lang="en-US" sz="2400" kern="0" dirty="0" smtClean="0">
                <a:solidFill>
                  <a:srgbClr val="2F1311"/>
                </a:solidFill>
                <a:latin typeface="Arial"/>
                <a:ea typeface="+mn-ea"/>
              </a:rPr>
              <a:t>This Act must be interpreted-</a:t>
            </a: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lnSpc>
                <a:spcPct val="80000"/>
              </a:lnSpc>
              <a:buNone/>
            </a:pP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kern="0" dirty="0" smtClean="0">
                <a:solidFill>
                  <a:srgbClr val="2F1311"/>
                </a:solidFill>
                <a:latin typeface="Arial"/>
                <a:ea typeface="+mn-ea"/>
              </a:rPr>
              <a:t>In compliance with the Constitution;</a:t>
            </a:r>
          </a:p>
          <a:p>
            <a:pPr marL="0" lvl="0" indent="0" defTabSz="914400" eaLnBrk="1" hangingPunct="1">
              <a:lnSpc>
                <a:spcPct val="80000"/>
              </a:lnSpc>
              <a:buNone/>
            </a:pPr>
            <a:endParaRPr lang="en-US" sz="2400" kern="0" dirty="0" smtClean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kern="0" dirty="0" smtClean="0">
                <a:solidFill>
                  <a:srgbClr val="2F1311"/>
                </a:solidFill>
                <a:latin typeface="Arial"/>
                <a:ea typeface="+mn-ea"/>
              </a:rPr>
              <a:t>So as to give effect to its purpose;</a:t>
            </a:r>
          </a:p>
          <a:p>
            <a:pPr marL="0" lvl="0" indent="0" defTabSz="914400" eaLnBrk="1" hangingPunct="1">
              <a:lnSpc>
                <a:spcPct val="80000"/>
              </a:lnSpc>
              <a:buNone/>
            </a:pPr>
            <a:endParaRPr lang="en-US" sz="2400" kern="0" dirty="0" smtClean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kern="0" dirty="0" smtClean="0">
                <a:solidFill>
                  <a:srgbClr val="2F1311"/>
                </a:solidFill>
                <a:latin typeface="Arial"/>
                <a:ea typeface="+mn-ea"/>
              </a:rPr>
              <a:t>Taking into account any relevant code of good practice issued in terms of this Act; and</a:t>
            </a:r>
          </a:p>
          <a:p>
            <a:pPr marL="0" lvl="0" indent="0" defTabSz="914400" eaLnBrk="1" hangingPunct="1">
              <a:lnSpc>
                <a:spcPct val="80000"/>
              </a:lnSpc>
              <a:buNone/>
            </a:pPr>
            <a:endParaRPr lang="en-US" sz="2400" kern="0" dirty="0" smtClean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kern="0" dirty="0" smtClean="0">
                <a:solidFill>
                  <a:srgbClr val="2F1311"/>
                </a:solidFill>
                <a:latin typeface="Arial"/>
                <a:ea typeface="+mn-ea"/>
              </a:rPr>
              <a:t>In compliance with the international law obligations of the Republic, in particular, ILO Convention 111 concerning Discrimination in Respect of Employment and Occupation</a:t>
            </a:r>
          </a:p>
          <a:p>
            <a:pPr marL="0" lvl="0" indent="0" defTabSz="914400" eaLnBrk="1" hangingPunct="1">
              <a:lnSpc>
                <a:spcPct val="80000"/>
              </a:lnSpc>
              <a:buNone/>
            </a:pPr>
            <a:endParaRPr lang="en-GB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lnSpc>
                <a:spcPct val="80000"/>
              </a:lnSpc>
              <a:buBlip>
                <a:blip r:embed="rId2"/>
              </a:buBlip>
            </a:pPr>
            <a:endParaRPr lang="en-GB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199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OBSERVATIONS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5257800"/>
          </a:xfrm>
        </p:spPr>
        <p:txBody>
          <a:bodyPr/>
          <a:lstStyle/>
          <a:p>
            <a:pPr marL="355600" lvl="0" indent="-355600" defTabSz="914400" eaLnBrk="1" hangingPunct="1">
              <a:lnSpc>
                <a:spcPct val="80000"/>
              </a:lnSpc>
              <a:spcBef>
                <a:spcPct val="0"/>
              </a:spcBef>
              <a:spcAft>
                <a:spcPct val="120000"/>
              </a:spcAft>
              <a:buFont typeface="Wingdings" pitchFamily="2" charset="2"/>
              <a:buChar char="§"/>
              <a:defRPr/>
            </a:pPr>
            <a:r>
              <a:rPr lang="en-US" sz="1600" kern="0" dirty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No commitment from accounting officers (CEO’s), Employment Equity not part of a business </a:t>
            </a:r>
            <a:r>
              <a:rPr lang="en-US" sz="1600" kern="0" dirty="0" smtClean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imperative;</a:t>
            </a:r>
            <a:endParaRPr lang="en-ZA" sz="1600" kern="0" dirty="0">
              <a:solidFill>
                <a:srgbClr val="2F1311"/>
              </a:solidFill>
              <a:latin typeface="Arial"/>
              <a:ea typeface="ＭＳ Ｐゴシック" pitchFamily="80" charset="-128"/>
            </a:endParaRPr>
          </a:p>
          <a:p>
            <a:pPr marL="355600" lvl="0" indent="-355600" defTabSz="914400" eaLnBrk="1" hangingPunct="1">
              <a:lnSpc>
                <a:spcPct val="80000"/>
              </a:lnSpc>
              <a:spcBef>
                <a:spcPct val="0"/>
              </a:spcBef>
              <a:spcAft>
                <a:spcPct val="120000"/>
              </a:spcAft>
              <a:buFont typeface="Wingdings" pitchFamily="2" charset="2"/>
              <a:buChar char="§"/>
              <a:defRPr/>
            </a:pPr>
            <a:r>
              <a:rPr lang="en-ZA" sz="1600" kern="0" dirty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There are no consultative forums - where there is one, it's not </a:t>
            </a:r>
          </a:p>
          <a:p>
            <a:pPr marL="355600" lvl="0" indent="-355600" defTabSz="914400" eaLnBrk="1" hangingPunct="1">
              <a:lnSpc>
                <a:spcPct val="80000"/>
              </a:lnSpc>
              <a:spcBef>
                <a:spcPct val="0"/>
              </a:spcBef>
              <a:spcAft>
                <a:spcPct val="120000"/>
              </a:spcAft>
              <a:buNone/>
              <a:defRPr/>
            </a:pPr>
            <a:r>
              <a:rPr lang="en-ZA" sz="1600" kern="0" dirty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	properly constituted as required by Section 16 of the </a:t>
            </a:r>
            <a:r>
              <a:rPr lang="en-ZA" sz="1600" kern="0" dirty="0" smtClean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EEA;</a:t>
            </a:r>
            <a:endParaRPr lang="en-ZA" sz="1600" kern="0" dirty="0">
              <a:solidFill>
                <a:srgbClr val="2F1311"/>
              </a:solidFill>
              <a:latin typeface="Arial"/>
              <a:ea typeface="ＭＳ Ｐゴシック" pitchFamily="80" charset="-128"/>
            </a:endParaRPr>
          </a:p>
          <a:p>
            <a:pPr marL="355600" lvl="0" indent="-355600" defTabSz="914400" eaLnBrk="1" hangingPunct="1">
              <a:lnSpc>
                <a:spcPct val="80000"/>
              </a:lnSpc>
              <a:spcBef>
                <a:spcPct val="0"/>
              </a:spcBef>
              <a:spcAft>
                <a:spcPct val="120000"/>
              </a:spcAft>
              <a:buFont typeface="Wingdings" pitchFamily="2" charset="2"/>
              <a:buChar char="§"/>
              <a:defRPr/>
            </a:pPr>
            <a:r>
              <a:rPr lang="en-ZA" sz="1600" kern="0" dirty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Assigned Senior EE Managers either are not appointed, or do not have the necessary authority or resources to execute their </a:t>
            </a:r>
            <a:r>
              <a:rPr lang="en-ZA" sz="1600" kern="0" dirty="0" smtClean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mandate;</a:t>
            </a:r>
            <a:endParaRPr lang="en-ZA" sz="1600" kern="0" dirty="0">
              <a:solidFill>
                <a:srgbClr val="2F1311"/>
              </a:solidFill>
              <a:latin typeface="Arial"/>
              <a:ea typeface="ＭＳ Ｐゴシック" pitchFamily="80" charset="-128"/>
            </a:endParaRPr>
          </a:p>
          <a:p>
            <a:pPr marL="355600" lvl="0" indent="-355600" defTabSz="914400" eaLnBrk="1" hangingPunct="1">
              <a:lnSpc>
                <a:spcPct val="80000"/>
              </a:lnSpc>
              <a:spcBef>
                <a:spcPct val="0"/>
              </a:spcBef>
              <a:spcAft>
                <a:spcPct val="120000"/>
              </a:spcAft>
              <a:buFont typeface="Wingdings" pitchFamily="2" charset="2"/>
              <a:buChar char="§"/>
              <a:defRPr/>
            </a:pPr>
            <a:r>
              <a:rPr lang="en-ZA" sz="1600" kern="0" dirty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Employers are preparing EE Plans that are not informed by </a:t>
            </a:r>
          </a:p>
          <a:p>
            <a:pPr marL="355600" lvl="0" indent="-355600" defTabSz="914400" eaLnBrk="1" hangingPunct="1">
              <a:lnSpc>
                <a:spcPct val="80000"/>
              </a:lnSpc>
              <a:spcBef>
                <a:spcPct val="0"/>
              </a:spcBef>
              <a:spcAft>
                <a:spcPct val="120000"/>
              </a:spcAft>
              <a:buNone/>
              <a:defRPr/>
            </a:pPr>
            <a:r>
              <a:rPr lang="en-ZA" sz="1600" kern="0" dirty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	a proper audit &amp; </a:t>
            </a:r>
            <a:r>
              <a:rPr lang="en-ZA" sz="1600" kern="0" dirty="0" smtClean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analysis as required by Section 19;</a:t>
            </a:r>
            <a:endParaRPr lang="en-ZA" sz="1600" kern="0" dirty="0">
              <a:solidFill>
                <a:srgbClr val="2F1311"/>
              </a:solidFill>
              <a:latin typeface="Arial"/>
              <a:ea typeface="ＭＳ Ｐゴシック" pitchFamily="80" charset="-128"/>
            </a:endParaRPr>
          </a:p>
          <a:p>
            <a:pPr marL="355600" lvl="0" indent="-355600" defTabSz="914400" eaLnBrk="1" hangingPunct="1">
              <a:lnSpc>
                <a:spcPct val="80000"/>
              </a:lnSpc>
              <a:spcBef>
                <a:spcPct val="0"/>
              </a:spcBef>
              <a:spcAft>
                <a:spcPct val="120000"/>
              </a:spcAft>
              <a:buFont typeface="Wingdings" pitchFamily="2" charset="2"/>
              <a:buChar char="§"/>
              <a:defRPr/>
            </a:pPr>
            <a:r>
              <a:rPr lang="en-ZA" sz="1600" kern="0" dirty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EE plans do not comply with </a:t>
            </a:r>
            <a:r>
              <a:rPr lang="en-ZA" sz="1600" kern="0" dirty="0" smtClean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the requirements of Section 20;</a:t>
            </a:r>
            <a:endParaRPr lang="en-ZA" sz="1600" kern="0" dirty="0">
              <a:solidFill>
                <a:srgbClr val="2F1311"/>
              </a:solidFill>
              <a:latin typeface="Arial"/>
              <a:ea typeface="ＭＳ Ｐゴシック" pitchFamily="80" charset="-128"/>
            </a:endParaRPr>
          </a:p>
          <a:p>
            <a:pPr marL="355600" lvl="0" indent="-355600" defTabSz="914400" eaLnBrk="1" hangingPunct="1">
              <a:lnSpc>
                <a:spcPct val="80000"/>
              </a:lnSpc>
              <a:spcBef>
                <a:spcPct val="0"/>
              </a:spcBef>
              <a:spcAft>
                <a:spcPct val="120000"/>
              </a:spcAft>
              <a:buFont typeface="Wingdings" pitchFamily="2" charset="2"/>
              <a:buChar char="§"/>
              <a:defRPr/>
            </a:pPr>
            <a:r>
              <a:rPr lang="en-ZA" sz="1600" kern="0" dirty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EE Reports are not informed by an EE Plan and </a:t>
            </a:r>
          </a:p>
          <a:p>
            <a:pPr marL="355600" lvl="0" indent="-355600" defTabSz="914400" eaLnBrk="1" hangingPunct="1">
              <a:lnSpc>
                <a:spcPct val="80000"/>
              </a:lnSpc>
              <a:spcBef>
                <a:spcPct val="0"/>
              </a:spcBef>
              <a:spcAft>
                <a:spcPct val="120000"/>
              </a:spcAft>
              <a:buNone/>
              <a:defRPr/>
            </a:pPr>
            <a:r>
              <a:rPr lang="en-ZA" sz="1600" kern="0" dirty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	submitted to the Department without </a:t>
            </a:r>
            <a:r>
              <a:rPr lang="en-ZA" sz="1600" kern="0" dirty="0" smtClean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consultation as per Section 17 and 21; and</a:t>
            </a:r>
            <a:endParaRPr lang="en-ZA" sz="1600" kern="0" dirty="0">
              <a:solidFill>
                <a:srgbClr val="2F1311"/>
              </a:solidFill>
              <a:latin typeface="Arial"/>
              <a:ea typeface="ＭＳ Ｐゴシック" pitchFamily="80" charset="-128"/>
            </a:endParaRPr>
          </a:p>
          <a:p>
            <a:pPr marL="355600" lvl="0" indent="-355600" defTabSz="914400" eaLnBrk="1" hangingPunct="1">
              <a:lnSpc>
                <a:spcPct val="80000"/>
              </a:lnSpc>
              <a:spcBef>
                <a:spcPct val="0"/>
              </a:spcBef>
              <a:spcAft>
                <a:spcPct val="120000"/>
              </a:spcAft>
              <a:buFont typeface="Wingdings" pitchFamily="2" charset="2"/>
              <a:buChar char="§"/>
              <a:defRPr/>
            </a:pPr>
            <a:r>
              <a:rPr lang="en-US" sz="1600" kern="0" dirty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There are </a:t>
            </a:r>
            <a:r>
              <a:rPr lang="en-US" sz="1600" kern="0" dirty="0" smtClean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no communication </a:t>
            </a:r>
            <a:r>
              <a:rPr lang="en-US" sz="1600" kern="0" dirty="0">
                <a:solidFill>
                  <a:srgbClr val="2F1311"/>
                </a:solidFill>
                <a:latin typeface="Arial"/>
                <a:ea typeface="ＭＳ Ｐゴシック" pitchFamily="80" charset="-128"/>
              </a:rPr>
              <a:t>strategies to inform the employees about issues of EEA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151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TEN STEPS</a:t>
            </a:r>
            <a:endParaRPr lang="en-ZA" b="1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pPr marL="0" indent="0">
              <a:buNone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F1B2-E7A4-446A-84DC-90AA83BA6A1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899592" y="2348880"/>
            <a:ext cx="2232248" cy="388843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i="1" dirty="0">
                <a:solidFill>
                  <a:schemeClr val="tx1"/>
                </a:solidFill>
                <a:latin typeface="Times New Roman" pitchFamily="18" charset="0"/>
              </a:rPr>
              <a:t>Step 1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00" b="1" dirty="0">
              <a:solidFill>
                <a:schemeClr val="tx1"/>
              </a:solidFill>
              <a:latin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i="1" dirty="0">
                <a:solidFill>
                  <a:schemeClr val="tx1"/>
                </a:solidFill>
                <a:latin typeface="Times New Roman" pitchFamily="18" charset="0"/>
              </a:rPr>
              <a:t>Assign responsibility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00" b="1" i="1" dirty="0">
              <a:solidFill>
                <a:schemeClr val="tx1"/>
              </a:solidFill>
              <a:latin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i="1" dirty="0">
                <a:solidFill>
                  <a:schemeClr val="tx1"/>
                </a:solidFill>
                <a:latin typeface="Times New Roman" pitchFamily="18" charset="0"/>
              </a:rPr>
              <a:t>Step 2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00" b="1" i="1" dirty="0">
              <a:solidFill>
                <a:schemeClr val="tx1"/>
              </a:solidFill>
              <a:latin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i="1" dirty="0">
                <a:solidFill>
                  <a:schemeClr val="tx1"/>
                </a:solidFill>
                <a:latin typeface="Times New Roman" pitchFamily="18" charset="0"/>
              </a:rPr>
              <a:t>Communication, awareness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i="1" dirty="0">
                <a:solidFill>
                  <a:schemeClr val="tx1"/>
                </a:solidFill>
                <a:latin typeface="Times New Roman" pitchFamily="18" charset="0"/>
              </a:rPr>
              <a:t>and training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00" b="1" i="1" dirty="0">
              <a:solidFill>
                <a:schemeClr val="tx1"/>
              </a:solidFill>
              <a:latin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i="1" dirty="0">
                <a:solidFill>
                  <a:schemeClr val="tx1"/>
                </a:solidFill>
                <a:latin typeface="Times New Roman" pitchFamily="18" charset="0"/>
              </a:rPr>
              <a:t>Step 3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00" b="1" i="1" dirty="0">
              <a:solidFill>
                <a:schemeClr val="tx1"/>
              </a:solidFill>
              <a:latin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i="1" dirty="0">
                <a:solidFill>
                  <a:schemeClr val="tx1"/>
                </a:solidFill>
                <a:latin typeface="Times New Roman" pitchFamily="18" charset="0"/>
              </a:rPr>
              <a:t>Consultation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00" b="1" i="1" dirty="0">
              <a:solidFill>
                <a:schemeClr val="tx1"/>
              </a:solidFill>
              <a:latin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i="1" dirty="0">
                <a:solidFill>
                  <a:schemeClr val="tx1"/>
                </a:solidFill>
                <a:latin typeface="Times New Roman" pitchFamily="18" charset="0"/>
              </a:rPr>
              <a:t>Step 4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00" b="1" i="1" dirty="0">
              <a:solidFill>
                <a:schemeClr val="tx1"/>
              </a:solidFill>
              <a:latin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i="1" dirty="0">
                <a:solidFill>
                  <a:schemeClr val="tx1"/>
                </a:solidFill>
                <a:latin typeface="Times New Roman" pitchFamily="18" charset="0"/>
              </a:rPr>
              <a:t>   Analysis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3923928" y="2348880"/>
            <a:ext cx="2016224" cy="3600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b="1" i="1" dirty="0">
                <a:solidFill>
                  <a:schemeClr val="tx1"/>
                </a:solidFill>
                <a:latin typeface="Times New Roman" pitchFamily="18" charset="0"/>
              </a:rPr>
              <a:t>Step 5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i="1" dirty="0">
              <a:solidFill>
                <a:schemeClr val="tx1"/>
              </a:solidFill>
              <a:latin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b="1" i="1" dirty="0">
                <a:solidFill>
                  <a:schemeClr val="tx1"/>
                </a:solidFill>
                <a:latin typeface="Times New Roman" pitchFamily="18" charset="0"/>
              </a:rPr>
              <a:t>Affirmative Action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b="1" i="1" dirty="0">
                <a:solidFill>
                  <a:schemeClr val="tx1"/>
                </a:solidFill>
                <a:latin typeface="Times New Roman" pitchFamily="18" charset="0"/>
              </a:rPr>
              <a:t>measures and objectives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i="1" dirty="0">
              <a:solidFill>
                <a:schemeClr val="tx1"/>
              </a:solidFill>
              <a:latin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b="1" i="1" dirty="0">
                <a:solidFill>
                  <a:schemeClr val="tx1"/>
                </a:solidFill>
                <a:latin typeface="Times New Roman" pitchFamily="18" charset="0"/>
              </a:rPr>
              <a:t>Step 6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i="1" dirty="0">
              <a:solidFill>
                <a:schemeClr val="tx1"/>
              </a:solidFill>
              <a:latin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b="1" i="1" dirty="0">
                <a:solidFill>
                  <a:schemeClr val="tx1"/>
                </a:solidFill>
                <a:latin typeface="Times New Roman" pitchFamily="18" charset="0"/>
              </a:rPr>
              <a:t>Time frames established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i="1" dirty="0">
              <a:solidFill>
                <a:schemeClr val="tx1"/>
              </a:solidFill>
              <a:latin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b="1" i="1" dirty="0">
                <a:solidFill>
                  <a:schemeClr val="tx1"/>
                </a:solidFill>
                <a:latin typeface="Times New Roman" pitchFamily="18" charset="0"/>
              </a:rPr>
              <a:t>Step 7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i="1" dirty="0">
              <a:solidFill>
                <a:schemeClr val="tx1"/>
              </a:solidFill>
              <a:latin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b="1" i="1" dirty="0">
                <a:solidFill>
                  <a:schemeClr val="tx1"/>
                </a:solidFill>
                <a:latin typeface="Times New Roman" pitchFamily="18" charset="0"/>
              </a:rPr>
              <a:t>Allocation of resources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i="1" dirty="0">
              <a:solidFill>
                <a:schemeClr val="tx1"/>
              </a:solidFill>
              <a:latin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b="1" i="1" dirty="0">
                <a:solidFill>
                  <a:schemeClr val="tx1"/>
                </a:solidFill>
                <a:latin typeface="Times New Roman" pitchFamily="18" charset="0"/>
              </a:rPr>
              <a:t>Step 8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i="1" dirty="0">
              <a:solidFill>
                <a:schemeClr val="tx1"/>
              </a:solidFill>
              <a:latin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b="1" i="1" dirty="0">
                <a:solidFill>
                  <a:schemeClr val="tx1"/>
                </a:solidFill>
                <a:latin typeface="Times New Roman" pitchFamily="18" charset="0"/>
              </a:rPr>
              <a:t> Plan communication</a:t>
            </a:r>
            <a:endParaRPr lang="en-US" sz="12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732240" y="2492896"/>
            <a:ext cx="1872208" cy="316835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i="1" dirty="0">
                <a:solidFill>
                  <a:schemeClr val="tx1"/>
                </a:solidFill>
                <a:latin typeface="Times New Roman" pitchFamily="18" charset="0"/>
              </a:rPr>
              <a:t>Step 9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00" b="1" i="1" dirty="0">
              <a:solidFill>
                <a:schemeClr val="tx1"/>
              </a:solidFill>
              <a:latin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i="1" dirty="0">
                <a:solidFill>
                  <a:schemeClr val="tx1"/>
                </a:solidFill>
                <a:latin typeface="Times New Roman" pitchFamily="18" charset="0"/>
              </a:rPr>
              <a:t>Monitor, evaluate, and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i="1" dirty="0">
                <a:solidFill>
                  <a:schemeClr val="tx1"/>
                </a:solidFill>
                <a:latin typeface="Times New Roman" pitchFamily="18" charset="0"/>
              </a:rPr>
              <a:t>review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00" b="1" i="1" dirty="0">
              <a:solidFill>
                <a:schemeClr val="tx1"/>
              </a:solidFill>
              <a:latin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i="1" dirty="0">
                <a:solidFill>
                  <a:schemeClr val="tx1"/>
                </a:solidFill>
                <a:latin typeface="Times New Roman" pitchFamily="18" charset="0"/>
              </a:rPr>
              <a:t>Step 10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00" b="1" i="1" dirty="0">
              <a:solidFill>
                <a:schemeClr val="tx1"/>
              </a:solidFill>
              <a:latin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i="1" dirty="0">
                <a:solidFill>
                  <a:schemeClr val="tx1"/>
                </a:solidFill>
                <a:latin typeface="Times New Roman" pitchFamily="18" charset="0"/>
              </a:rPr>
              <a:t>Report</a:t>
            </a:r>
            <a:endParaRPr lang="en-US" sz="2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99592" y="1844824"/>
            <a:ext cx="2016224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PREPARATION</a:t>
            </a:r>
            <a:endParaRPr lang="en-ZA" dirty="0"/>
          </a:p>
        </p:txBody>
      </p:sp>
      <p:sp>
        <p:nvSpPr>
          <p:cNvPr id="22" name="Rectangle 21"/>
          <p:cNvSpPr/>
          <p:nvPr/>
        </p:nvSpPr>
        <p:spPr>
          <a:xfrm>
            <a:off x="4139952" y="1844824"/>
            <a:ext cx="2016224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IMPLEMENTATION</a:t>
            </a:r>
            <a:endParaRPr lang="en-ZA" dirty="0"/>
          </a:p>
        </p:txBody>
      </p:sp>
      <p:sp>
        <p:nvSpPr>
          <p:cNvPr id="23" name="Rectangle 22"/>
          <p:cNvSpPr/>
          <p:nvPr/>
        </p:nvSpPr>
        <p:spPr>
          <a:xfrm>
            <a:off x="6876256" y="1844824"/>
            <a:ext cx="1728192" cy="3600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MONITORING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56438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STAKEHOLDER AND ROLES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1" hangingPunct="1">
              <a:lnSpc>
                <a:spcPct val="90000"/>
              </a:lnSpc>
              <a:buClr>
                <a:srgbClr val="0099CC"/>
              </a:buClr>
              <a:buSzPct val="75000"/>
              <a:buFont typeface="Wingdings" pitchFamily="2" charset="2"/>
              <a:buChar char="q"/>
            </a:pPr>
            <a:r>
              <a:rPr lang="en-US" sz="2800" b="1" kern="0" dirty="0">
                <a:latin typeface="Arial" pitchFamily="34" charset="0"/>
                <a:ea typeface="+mn-ea"/>
                <a:cs typeface="Arial" pitchFamily="34" charset="0"/>
              </a:rPr>
              <a:t>There are three stakeholders in the employment equity process</a:t>
            </a:r>
            <a:r>
              <a:rPr lang="en-US" sz="2800" b="1" kern="0" dirty="0" smtClean="0">
                <a:latin typeface="Arial" pitchFamily="34" charset="0"/>
                <a:ea typeface="+mn-ea"/>
                <a:cs typeface="Arial" pitchFamily="34" charset="0"/>
              </a:rPr>
              <a:t>:</a:t>
            </a:r>
          </a:p>
          <a:p>
            <a:pPr marL="0" lvl="0" indent="0" defTabSz="914400" eaLnBrk="1" hangingPunct="1">
              <a:lnSpc>
                <a:spcPct val="90000"/>
              </a:lnSpc>
              <a:buClr>
                <a:srgbClr val="0099CC"/>
              </a:buClr>
              <a:buSzPct val="75000"/>
              <a:buNone/>
            </a:pPr>
            <a:endParaRPr lang="en-US" sz="2800" b="1" kern="0" dirty="0">
              <a:latin typeface="Arial" pitchFamily="34" charset="0"/>
              <a:ea typeface="+mn-ea"/>
              <a:cs typeface="Arial" pitchFamily="34" charset="0"/>
            </a:endParaRPr>
          </a:p>
          <a:p>
            <a:pPr marL="533400" lvl="0" indent="-533400" defTabSz="914400" eaLnBrk="1" hangingPunct="1">
              <a:lnSpc>
                <a:spcPct val="90000"/>
              </a:lnSpc>
              <a:buClr>
                <a:srgbClr val="0099CC"/>
              </a:buClr>
              <a:buSzPct val="75000"/>
              <a:buFont typeface="Wingdings" pitchFamily="2" charset="2"/>
              <a:buAutoNum type="arabicParenBoth"/>
            </a:pPr>
            <a:r>
              <a:rPr lang="en-US" sz="2000" b="1" kern="0" dirty="0" smtClean="0">
                <a:latin typeface="Arial" pitchFamily="34" charset="0"/>
                <a:ea typeface="+mn-ea"/>
                <a:cs typeface="Arial" pitchFamily="34" charset="0"/>
              </a:rPr>
              <a:t>The Accounting Officer (CEO)</a:t>
            </a:r>
            <a:r>
              <a:rPr lang="en-US" sz="2000" b="1" kern="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The </a:t>
            </a:r>
            <a:r>
              <a:rPr lang="en-US" sz="2000" b="1" kern="0" dirty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Chief Executive Officer</a:t>
            </a:r>
          </a:p>
          <a:p>
            <a:pPr marL="533400" lvl="0" indent="-533400" defTabSz="914400" eaLnBrk="1" hangingPunct="1">
              <a:lnSpc>
                <a:spcPct val="90000"/>
              </a:lnSpc>
              <a:buClr>
                <a:srgbClr val="0099CC"/>
              </a:buClr>
              <a:buSzPct val="75000"/>
              <a:buFont typeface="Wingdings" pitchFamily="2" charset="2"/>
              <a:buAutoNum type="arabicParenBoth"/>
            </a:pPr>
            <a:endParaRPr lang="en-US" sz="2000" b="1" kern="0" dirty="0">
              <a:solidFill>
                <a:srgbClr val="FFFFFF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533400" lvl="0" indent="-533400" defTabSz="914400" eaLnBrk="1" hangingPunct="1">
              <a:lnSpc>
                <a:spcPct val="90000"/>
              </a:lnSpc>
              <a:buClr>
                <a:srgbClr val="0099CC"/>
              </a:buClr>
              <a:buSzPct val="75000"/>
              <a:buFont typeface="Wingdings" pitchFamily="2" charset="2"/>
              <a:buAutoNum type="arabicParenBoth"/>
            </a:pPr>
            <a:r>
              <a:rPr lang="en-US" sz="2000" b="1" kern="0" dirty="0" smtClean="0">
                <a:latin typeface="Arial" pitchFamily="34" charset="0"/>
                <a:ea typeface="+mn-ea"/>
                <a:cs typeface="Arial" pitchFamily="34" charset="0"/>
              </a:rPr>
              <a:t>The Human Resources Management; and</a:t>
            </a:r>
            <a:r>
              <a:rPr lang="en-US" sz="2000" b="1" kern="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2000" b="1" kern="0" dirty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Human Resource Management Unit (HRMU); and</a:t>
            </a:r>
          </a:p>
          <a:p>
            <a:pPr marL="533400" lvl="0" indent="-533400" defTabSz="914400" eaLnBrk="1" hangingPunct="1">
              <a:lnSpc>
                <a:spcPct val="90000"/>
              </a:lnSpc>
              <a:buClr>
                <a:srgbClr val="0099CC"/>
              </a:buClr>
              <a:buSzPct val="75000"/>
              <a:buFont typeface="Wingdings" pitchFamily="2" charset="2"/>
              <a:buAutoNum type="arabicParenBoth"/>
            </a:pPr>
            <a:endParaRPr lang="en-US" sz="2000" b="1" kern="0" dirty="0">
              <a:solidFill>
                <a:srgbClr val="FFFFFF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533400" lvl="0" indent="-533400" defTabSz="914400" eaLnBrk="1" hangingPunct="1">
              <a:lnSpc>
                <a:spcPct val="90000"/>
              </a:lnSpc>
              <a:buClr>
                <a:srgbClr val="0099CC"/>
              </a:buClr>
              <a:buSzPct val="75000"/>
              <a:buFont typeface="Wingdings" pitchFamily="2" charset="2"/>
              <a:buAutoNum type="arabicParenBoth"/>
            </a:pPr>
            <a:r>
              <a:rPr lang="en-US" sz="2000" b="1" kern="0" dirty="0" smtClean="0">
                <a:latin typeface="Arial" pitchFamily="34" charset="0"/>
                <a:ea typeface="+mn-ea"/>
                <a:cs typeface="Arial" pitchFamily="34" charset="0"/>
              </a:rPr>
              <a:t>The EE Consultative Forum</a:t>
            </a:r>
            <a:r>
              <a:rPr lang="en-US" sz="2000" b="1" kern="0" dirty="0" smtClean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2000" b="1" kern="0" dirty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rPr>
              <a:t>National Equity Forum (NEF).</a:t>
            </a:r>
          </a:p>
          <a:p>
            <a:pPr marL="0" lvl="0" indent="0" defTabSz="914400" eaLnBrk="1" hangingPunct="1">
              <a:lnSpc>
                <a:spcPct val="90000"/>
              </a:lnSpc>
              <a:buClr>
                <a:srgbClr val="0099CC"/>
              </a:buClr>
              <a:buSzPct val="75000"/>
              <a:buNone/>
            </a:pPr>
            <a:endParaRPr lang="en-US" sz="2000" b="1" kern="0" dirty="0" smtClean="0">
              <a:latin typeface="Arial" pitchFamily="34" charset="0"/>
              <a:ea typeface="+mn-ea"/>
              <a:cs typeface="Arial" pitchFamily="34" charset="0"/>
            </a:endParaRPr>
          </a:p>
          <a:p>
            <a:pPr marL="533400" lvl="0" indent="-533400" defTabSz="914400" eaLnBrk="1" hangingPunct="1">
              <a:lnSpc>
                <a:spcPct val="90000"/>
              </a:lnSpc>
              <a:buClr>
                <a:srgbClr val="0099CC"/>
              </a:buClr>
              <a:buSzPct val="75000"/>
              <a:buFont typeface="Wingdings" pitchFamily="2" charset="2"/>
              <a:buChar char="n"/>
            </a:pPr>
            <a:endParaRPr lang="en-US" sz="2800" b="1" kern="0" dirty="0">
              <a:latin typeface="Arial" pitchFamily="34" charset="0"/>
              <a:ea typeface="+mn-ea"/>
              <a:cs typeface="Arial" pitchFamily="34" charset="0"/>
            </a:endParaRPr>
          </a:p>
          <a:p>
            <a:pPr marL="0" lvl="0" indent="0" defTabSz="914400" eaLnBrk="1" hangingPunct="1">
              <a:lnSpc>
                <a:spcPct val="90000"/>
              </a:lnSpc>
              <a:buClr>
                <a:srgbClr val="0099CC"/>
              </a:buClr>
              <a:buSzPct val="75000"/>
              <a:buNone/>
            </a:pPr>
            <a:endParaRPr lang="en-US" sz="2800" b="1" kern="0" dirty="0">
              <a:latin typeface="Arial" pitchFamily="34" charset="0"/>
              <a:ea typeface="+mn-ea"/>
              <a:cs typeface="Arial" pitchFamily="34" charset="0"/>
            </a:endParaRP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310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DEFINING ROLES</a:t>
            </a:r>
            <a:endParaRPr lang="en-ZA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4150876"/>
              </p:ext>
            </p:extLst>
          </p:nvPr>
        </p:nvGraphicFramePr>
        <p:xfrm>
          <a:off x="323529" y="1556792"/>
          <a:ext cx="8363271" cy="502981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87757"/>
                <a:gridCol w="2787757"/>
                <a:gridCol w="2787757"/>
              </a:tblGrid>
              <a:tr h="5768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ROLE CLARIFICATION</a:t>
                      </a:r>
                      <a:endParaRPr lang="en-ZA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MANDATE</a:t>
                      </a:r>
                      <a:endParaRPr lang="en-ZA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FUNCTION/ROLE</a:t>
                      </a:r>
                      <a:endParaRPr lang="en-ZA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625304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Arial" pitchFamily="34" charset="0"/>
                          <a:cs typeface="Arial" pitchFamily="34" charset="0"/>
                        </a:rPr>
                        <a:t>The Accounting Officer</a:t>
                      </a:r>
                    </a:p>
                    <a:p>
                      <a:pPr algn="l"/>
                      <a:r>
                        <a:rPr lang="en-US" sz="1400" b="1" dirty="0" smtClean="0">
                          <a:latin typeface="Arial" pitchFamily="34" charset="0"/>
                          <a:cs typeface="Arial" pitchFamily="34" charset="0"/>
                        </a:rPr>
                        <a:t>              (CEO)</a:t>
                      </a:r>
                      <a:endParaRPr lang="en-ZA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75000"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To act as a representative body for the (employer) in consultation with employees (NEF) on all employment equity matters. </a:t>
                      </a:r>
                    </a:p>
                    <a:p>
                      <a:pPr algn="l"/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 consult and account as an employer as per section 5 and 13, and the provisions of the EEA as a whole</a:t>
                      </a:r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386365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Arial" pitchFamily="34" charset="0"/>
                          <a:cs typeface="Arial" pitchFamily="34" charset="0"/>
                        </a:rPr>
                        <a:t>The HRM</a:t>
                      </a:r>
                      <a:endParaRPr lang="en-ZA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75000"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To act as a catalyst and process management in the  implementation, </a:t>
                      </a:r>
                      <a:r>
                        <a:rPr kumimoji="0" lang="en-US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internally</a:t>
                      </a:r>
                      <a:r>
                        <a:rPr kumimoji="0" lang="en-US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l"/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914400" marR="0" lvl="1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To facilitate and manage implementation processes of the employment equity plan, processes management and other related measures</a:t>
                      </a:r>
                      <a:endParaRPr lang="en-ZA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441315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Arial" pitchFamily="34" charset="0"/>
                          <a:cs typeface="Arial" pitchFamily="34" charset="0"/>
                        </a:rPr>
                        <a:t>The EE Consultative Forum</a:t>
                      </a:r>
                      <a:endParaRPr lang="en-ZA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914400" marR="0" lvl="1" indent="-457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75000"/>
                        <a:buFontTx/>
                        <a:buChar char="-"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To represent all employees on employment equity matters whilst being consulted by the employer (EXCO);</a:t>
                      </a:r>
                    </a:p>
                    <a:p>
                      <a:pPr algn="l"/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914400" marR="0" lvl="1" indent="-457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FF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To be consulted as per sec. 13 (Sec. 16, 19, 20 &amp; 21);</a:t>
                      </a:r>
                    </a:p>
                    <a:p>
                      <a:pPr algn="l"/>
                      <a:endParaRPr lang="en-ZA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376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CONSULTATION WITH EMPLOYEES (SECTION 16)</a:t>
            </a:r>
            <a:endParaRPr lang="en-ZA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lvl="0" indent="-355600" defTabSz="914400" eaLnBrk="1" hangingPunct="1">
              <a:buNone/>
            </a:pPr>
            <a:r>
              <a:rPr lang="en-ZA" sz="2400" kern="0" dirty="0">
                <a:solidFill>
                  <a:srgbClr val="2F1311"/>
                </a:solidFill>
                <a:latin typeface="Arial"/>
                <a:ea typeface="+mn-ea"/>
              </a:rPr>
              <a:t>Employer must consult with:</a:t>
            </a:r>
          </a:p>
          <a:p>
            <a:pPr marL="355600" lvl="0" indent="-355600" defTabSz="914400" eaLnBrk="1" hangingPunct="1">
              <a:buNone/>
            </a:pPr>
            <a:endParaRPr lang="en-ZA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355600" lvl="0" indent="-355600" defTabSz="914400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ZA" sz="2400" kern="0" dirty="0">
                <a:solidFill>
                  <a:srgbClr val="2F1311"/>
                </a:solidFill>
                <a:latin typeface="Arial"/>
                <a:ea typeface="+mn-ea"/>
              </a:rPr>
              <a:t>Representative Trade Unions</a:t>
            </a:r>
          </a:p>
          <a:p>
            <a:pPr marL="355600" lvl="0" indent="-355600" defTabSz="914400" eaLnBrk="1" hangingPunct="1">
              <a:spcBef>
                <a:spcPct val="0"/>
              </a:spcBef>
              <a:buFont typeface="Wingdings" pitchFamily="2" charset="2"/>
              <a:buChar char="§"/>
            </a:pPr>
            <a:endParaRPr lang="en-ZA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355600" lvl="0" indent="-355600" defTabSz="914400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ZA" sz="2400" kern="0" dirty="0" smtClean="0">
                <a:solidFill>
                  <a:srgbClr val="2F1311"/>
                </a:solidFill>
                <a:latin typeface="Arial"/>
                <a:ea typeface="+mn-ea"/>
              </a:rPr>
              <a:t>Representatives </a:t>
            </a:r>
            <a:r>
              <a:rPr lang="en-ZA" sz="2400" kern="0" dirty="0">
                <a:solidFill>
                  <a:srgbClr val="2F1311"/>
                </a:solidFill>
                <a:latin typeface="Arial"/>
                <a:ea typeface="+mn-ea"/>
              </a:rPr>
              <a:t>nominated by employees</a:t>
            </a:r>
            <a:endParaRPr lang="en-GB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0" indent="0">
              <a:buNone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375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CONSULTATION WITH EMPLOYEES</a:t>
            </a:r>
            <a:br>
              <a:rPr lang="en-US" sz="2800" b="1" dirty="0" smtClean="0"/>
            </a:br>
            <a:r>
              <a:rPr lang="en-US" sz="2800" b="1" dirty="0" smtClean="0"/>
              <a:t>CONT...</a:t>
            </a:r>
            <a:endParaRPr lang="en-ZA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lvl="0" indent="-533400" defTabSz="914400" eaLnBrk="1" hangingPunct="1">
              <a:lnSpc>
                <a:spcPct val="80000"/>
              </a:lnSpc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Representatives with whom an employer consults </a:t>
            </a:r>
          </a:p>
          <a:p>
            <a:pPr marL="533400" lvl="0" indent="-533400" defTabSz="914400" eaLnBrk="1" hangingPunct="1">
              <a:lnSpc>
                <a:spcPct val="80000"/>
              </a:lnSpc>
              <a:buNone/>
            </a:pPr>
            <a:r>
              <a:rPr lang="en-US" sz="2400" b="1" u="sng" kern="0" dirty="0">
                <a:solidFill>
                  <a:srgbClr val="2F1311"/>
                </a:solidFill>
                <a:latin typeface="Arial"/>
                <a:ea typeface="+mn-ea"/>
              </a:rPr>
              <a:t>must</a:t>
            </a:r>
            <a:r>
              <a:rPr lang="en-US" sz="2400" u="sng" kern="0" dirty="0">
                <a:solidFill>
                  <a:srgbClr val="2F1311"/>
                </a:solidFill>
                <a:latin typeface="Arial"/>
                <a:ea typeface="+mn-ea"/>
              </a:rPr>
              <a:t> reflect:</a:t>
            </a: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None/>
            </a:pP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Interests of employees from across </a:t>
            </a:r>
            <a:r>
              <a:rPr lang="en-US" sz="2400" u="sng" kern="0" dirty="0">
                <a:solidFill>
                  <a:srgbClr val="2F1311"/>
                </a:solidFill>
                <a:latin typeface="Arial"/>
                <a:ea typeface="+mn-ea"/>
              </a:rPr>
              <a:t>all occupational </a:t>
            </a:r>
          </a:p>
          <a:p>
            <a:pPr marL="533400" lvl="0" indent="-533400" defTabSz="914400" eaLnBrk="1" hangingPunct="1">
              <a:lnSpc>
                <a:spcPct val="80000"/>
              </a:lnSpc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	</a:t>
            </a:r>
            <a:r>
              <a:rPr lang="en-US" sz="2400" u="sng" kern="0" dirty="0">
                <a:solidFill>
                  <a:srgbClr val="2F1311"/>
                </a:solidFill>
                <a:latin typeface="Arial"/>
                <a:ea typeface="+mn-ea"/>
              </a:rPr>
              <a:t>levels</a:t>
            </a: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 of the employer’s workforce;</a:t>
            </a: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Interests of employees from </a:t>
            </a:r>
            <a:r>
              <a:rPr lang="en-US" sz="2400" u="sng" kern="0" dirty="0">
                <a:solidFill>
                  <a:srgbClr val="2F1311"/>
                </a:solidFill>
                <a:latin typeface="Arial"/>
                <a:ea typeface="+mn-ea"/>
              </a:rPr>
              <a:t>designated groups</a:t>
            </a: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; and</a:t>
            </a: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Interests of employees who are </a:t>
            </a:r>
            <a:r>
              <a:rPr lang="en-US" sz="2400" u="sng" kern="0" dirty="0">
                <a:solidFill>
                  <a:srgbClr val="2F1311"/>
                </a:solidFill>
                <a:latin typeface="Arial"/>
                <a:ea typeface="+mn-ea"/>
              </a:rPr>
              <a:t>not from the </a:t>
            </a:r>
          </a:p>
          <a:p>
            <a:pPr marL="533400" lvl="0" indent="-533400" defTabSz="914400" eaLnBrk="1" hangingPunct="1">
              <a:lnSpc>
                <a:spcPct val="80000"/>
              </a:lnSpc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	</a:t>
            </a:r>
            <a:r>
              <a:rPr lang="en-US" sz="2400" u="sng" kern="0" dirty="0">
                <a:solidFill>
                  <a:srgbClr val="2F1311"/>
                </a:solidFill>
                <a:latin typeface="Arial"/>
                <a:ea typeface="+mn-ea"/>
              </a:rPr>
              <a:t>designated </a:t>
            </a:r>
            <a:r>
              <a:rPr lang="en-US" sz="2400" u="sng" kern="0" dirty="0" smtClean="0">
                <a:solidFill>
                  <a:srgbClr val="2F1311"/>
                </a:solidFill>
                <a:latin typeface="Arial"/>
                <a:ea typeface="+mn-ea"/>
              </a:rPr>
              <a:t>groups (</a:t>
            </a:r>
            <a:r>
              <a:rPr lang="en-US" sz="2400" kern="0" dirty="0" smtClean="0">
                <a:solidFill>
                  <a:srgbClr val="2F1311"/>
                </a:solidFill>
                <a:latin typeface="Arial"/>
                <a:ea typeface="+mn-ea"/>
              </a:rPr>
              <a:t>Non-designated).</a:t>
            </a:r>
            <a:endParaRPr lang="en-US" sz="2400" u="sng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724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MATTERS FOR CONSULTATION (SECTION 17)</a:t>
            </a:r>
            <a:endParaRPr lang="en-ZA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lvl="0" indent="-533400" defTabSz="914400" eaLnBrk="1" hangingPunct="1">
              <a:buNone/>
              <a:defRPr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Employer must consult the parties concerning</a:t>
            </a:r>
            <a:r>
              <a:rPr lang="en-US" sz="2400" u="sng" kern="0" dirty="0">
                <a:solidFill>
                  <a:srgbClr val="2F1311"/>
                </a:solidFill>
                <a:latin typeface="Arial"/>
                <a:ea typeface="+mn-ea"/>
              </a:rPr>
              <a:t>:</a:t>
            </a:r>
          </a:p>
          <a:p>
            <a:pPr marL="533400" lvl="0" indent="-533400" defTabSz="914400" eaLnBrk="1" hangingPunct="1">
              <a:buNone/>
              <a:defRPr/>
            </a:pPr>
            <a:endParaRPr lang="en-US" sz="2400" u="sng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The conducting of the analysis as per section 19; </a:t>
            </a:r>
          </a:p>
          <a:p>
            <a:pPr marL="533400" lvl="0" indent="-533400" defTabSz="914400" eaLnBrk="1" hangingPunct="1">
              <a:buNone/>
              <a:defRPr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	</a:t>
            </a:r>
          </a:p>
          <a:p>
            <a:pPr marL="533400" lvl="0" indent="-533400" defTabSz="914400" eaLnBrk="1" hangingPunct="1"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The preparation and implementation of the EE Plan</a:t>
            </a:r>
          </a:p>
          <a:p>
            <a:pPr marL="533400" lvl="0" indent="-533400" defTabSz="914400" eaLnBrk="1" hangingPunct="1">
              <a:buNone/>
              <a:defRPr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	as per section 20</a:t>
            </a:r>
            <a:r>
              <a:rPr lang="en-US" sz="2400" kern="0" dirty="0" smtClean="0">
                <a:solidFill>
                  <a:srgbClr val="2F1311"/>
                </a:solidFill>
                <a:latin typeface="Arial"/>
                <a:ea typeface="+mn-ea"/>
              </a:rPr>
              <a:t>; and</a:t>
            </a: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buNone/>
              <a:defRPr/>
            </a:pP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The preparation and submission of the EE Report </a:t>
            </a:r>
          </a:p>
          <a:p>
            <a:pPr marL="0" lvl="0" indent="0" defTabSz="914400" eaLnBrk="1" hangingPunct="1">
              <a:buNone/>
              <a:defRPr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       as per section 21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305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ANALYSIS (SECTION 19)</a:t>
            </a:r>
            <a:endParaRPr lang="en-ZA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lvl="0" indent="-533400" defTabSz="914400" eaLnBrk="1" hangingPunct="1">
              <a:lnSpc>
                <a:spcPct val="80000"/>
              </a:lnSpc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Every designated employer must:</a:t>
            </a:r>
          </a:p>
          <a:p>
            <a:pPr marL="533400" lvl="0" indent="-533400" defTabSz="914400" eaLnBrk="1" hangingPunct="1">
              <a:lnSpc>
                <a:spcPct val="80000"/>
              </a:lnSpc>
              <a:buNone/>
            </a:pP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Conduct an analysis of its employment </a:t>
            </a:r>
            <a:r>
              <a:rPr lang="en-US" sz="2400" u="sng" kern="0" dirty="0">
                <a:solidFill>
                  <a:srgbClr val="2F1311"/>
                </a:solidFill>
                <a:latin typeface="Arial"/>
                <a:ea typeface="+mn-ea"/>
              </a:rPr>
              <a:t>policies, </a:t>
            </a:r>
          </a:p>
          <a:p>
            <a:pPr marL="533400" lvl="0" indent="-533400" defTabSz="914400" eaLnBrk="1" hangingPunct="1">
              <a:lnSpc>
                <a:spcPct val="80000"/>
              </a:lnSpc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	</a:t>
            </a:r>
            <a:r>
              <a:rPr lang="en-US" sz="2400" u="sng" kern="0" dirty="0">
                <a:solidFill>
                  <a:srgbClr val="2F1311"/>
                </a:solidFill>
                <a:latin typeface="Arial"/>
                <a:ea typeface="+mn-ea"/>
              </a:rPr>
              <a:t>practices, procedures and the working </a:t>
            </a:r>
          </a:p>
          <a:p>
            <a:pPr marL="533400" lvl="0" indent="-533400" defTabSz="914400" eaLnBrk="1" hangingPunct="1">
              <a:lnSpc>
                <a:spcPct val="80000"/>
              </a:lnSpc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	</a:t>
            </a:r>
            <a:r>
              <a:rPr lang="en-US" sz="2400" u="sng" kern="0" dirty="0">
                <a:solidFill>
                  <a:srgbClr val="2F1311"/>
                </a:solidFill>
                <a:latin typeface="Arial"/>
                <a:ea typeface="+mn-ea"/>
              </a:rPr>
              <a:t>environment</a:t>
            </a: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 to identify employment barriers</a:t>
            </a:r>
            <a:r>
              <a:rPr lang="en-US" sz="2400" kern="0" dirty="0">
                <a:solidFill>
                  <a:srgbClr val="FFFFFF"/>
                </a:solidFill>
                <a:latin typeface="Arial"/>
                <a:ea typeface="+mn-ea"/>
              </a:rPr>
              <a:t>.</a:t>
            </a:r>
          </a:p>
          <a:p>
            <a:pPr marL="914400" lvl="1" indent="-457200" defTabSz="914400" eaLnBrk="1" hangingPunct="1">
              <a:lnSpc>
                <a:spcPct val="80000"/>
              </a:lnSpc>
              <a:buSzPct val="80000"/>
              <a:buNone/>
            </a:pPr>
            <a:endParaRPr lang="en-US" sz="2400" kern="0" dirty="0">
              <a:solidFill>
                <a:srgbClr val="FFFFFF"/>
              </a:solidFill>
              <a:latin typeface="Arial"/>
            </a:endParaRPr>
          </a:p>
          <a:p>
            <a:pPr marL="533400" lvl="0" indent="-533400" defTabSz="914400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Conduct an analysis of the </a:t>
            </a:r>
            <a:r>
              <a:rPr lang="en-US" sz="2400" u="sng" kern="0" dirty="0">
                <a:solidFill>
                  <a:srgbClr val="2F1311"/>
                </a:solidFill>
                <a:latin typeface="Arial"/>
                <a:ea typeface="+mn-ea"/>
              </a:rPr>
              <a:t>workforce profile</a:t>
            </a: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 to </a:t>
            </a:r>
          </a:p>
          <a:p>
            <a:pPr marL="533400" lvl="0" indent="-533400" defTabSz="914400" eaLnBrk="1" hangingPunct="1">
              <a:lnSpc>
                <a:spcPct val="80000"/>
              </a:lnSpc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	determine the degree of under-representation of </a:t>
            </a:r>
          </a:p>
          <a:p>
            <a:pPr marL="533400" lvl="0" indent="-533400" defTabSz="914400" eaLnBrk="1" hangingPunct="1">
              <a:lnSpc>
                <a:spcPct val="80000"/>
              </a:lnSpc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	the various groups in terms of race &amp; gender and </a:t>
            </a:r>
          </a:p>
          <a:p>
            <a:pPr marL="533400" lvl="0" indent="-533400" defTabSz="914400" eaLnBrk="1" hangingPunct="1">
              <a:lnSpc>
                <a:spcPct val="80000"/>
              </a:lnSpc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	per occupational level.</a:t>
            </a:r>
          </a:p>
          <a:p>
            <a:pPr marL="0" indent="0">
              <a:buNone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718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QUALITATIVE ANALYSIS</a:t>
            </a:r>
            <a:endParaRPr lang="en-ZA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9630811"/>
              </p:ext>
            </p:extLst>
          </p:nvPr>
        </p:nvGraphicFramePr>
        <p:xfrm>
          <a:off x="457200" y="2291945"/>
          <a:ext cx="8229599" cy="3228403"/>
        </p:xfrm>
        <a:graphic>
          <a:graphicData uri="http://schemas.openxmlformats.org/drawingml/2006/table">
            <a:tbl>
              <a:tblPr firstRow="1" firstCol="1" bandRow="1"/>
              <a:tblGrid>
                <a:gridCol w="874440"/>
                <a:gridCol w="1080120"/>
                <a:gridCol w="1008112"/>
                <a:gridCol w="754055"/>
                <a:gridCol w="2262677"/>
                <a:gridCol w="2250195"/>
              </a:tblGrid>
              <a:tr h="355838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1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CATEGORIES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BARRIERS AND AFFIRMATIVE ACTION MEASURES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259605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Tick (√) one or more cells for each category  below to indicate  where barriers exist in terms of policies, procedures and/or practice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9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BARRIERS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9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(PLEASE PROVIDE NARRATION)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(briefly describe each of the barriers identified in terms of policies, procedures and/or practice for each category)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9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PROPOSED AFFIRMATIVE ACTION MEASURES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9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(PLEASE PROVIDE NARRATION)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(briefly describe the affirmative action measures to be implemented in response to barriers identified for each category)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801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POLICY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PROCEDURE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PRACTICE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2779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Recruitment 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ZA" sz="1000">
                        <a:effectLst/>
                        <a:latin typeface="Calibri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9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Advertising positions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9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Selection criteria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9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Appointments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425" marR="604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29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WORKFORCE PROFILE ANALYSIS</a:t>
            </a:r>
            <a:endParaRPr lang="en-ZA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907415" y="2548731"/>
          <a:ext cx="7329170" cy="2628900"/>
        </p:xfrm>
        <a:graphic>
          <a:graphicData uri="http://schemas.openxmlformats.org/drawingml/2006/table">
            <a:tbl>
              <a:tblPr firstRow="1" firstCol="1" bandRow="1"/>
              <a:tblGrid>
                <a:gridCol w="826770"/>
                <a:gridCol w="445135"/>
                <a:gridCol w="445135"/>
                <a:gridCol w="459105"/>
                <a:gridCol w="459105"/>
                <a:gridCol w="492125"/>
                <a:gridCol w="492125"/>
                <a:gridCol w="551180"/>
                <a:gridCol w="708025"/>
                <a:gridCol w="847090"/>
                <a:gridCol w="847090"/>
                <a:gridCol w="756285"/>
              </a:tblGrid>
              <a:tr h="18097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MALE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FEMALE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FOREIGN NATIONAL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W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W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MALE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FEMALE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EAP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ACTUAL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%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1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COMMENTS: Underneath each table, furnish the findings, including proposed strategies on how under-representation will be addressed.</a:t>
                      </a:r>
                      <a:endParaRPr lang="en-Z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Z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908050" y="2547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TOP MANAGEMENT</a:t>
            </a:r>
            <a:endParaRPr kumimoji="0" lang="en-ZA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32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kern="0" dirty="0" smtClean="0">
                <a:latin typeface="Arial"/>
                <a:ea typeface="+mj-ea"/>
              </a:rPr>
              <a:t>PREPARATION </a:t>
            </a:r>
            <a:r>
              <a:rPr lang="en-US" sz="2800" b="1" kern="0" dirty="0">
                <a:latin typeface="Arial"/>
                <a:ea typeface="+mj-ea"/>
              </a:rPr>
              <a:t>&amp; </a:t>
            </a:r>
            <a:r>
              <a:rPr lang="en-US" sz="2800" b="1" kern="0" dirty="0" smtClean="0">
                <a:latin typeface="Arial"/>
                <a:ea typeface="+mj-ea"/>
              </a:rPr>
              <a:t>IMPLEMENTATION </a:t>
            </a:r>
            <a:r>
              <a:rPr lang="en-US" sz="2800" b="1" kern="0" dirty="0">
                <a:latin typeface="Arial"/>
                <a:ea typeface="+mj-ea"/>
              </a:rPr>
              <a:t>of EE </a:t>
            </a:r>
            <a:r>
              <a:rPr lang="en-US" sz="2800" b="1" kern="0" dirty="0" smtClean="0">
                <a:latin typeface="Arial"/>
                <a:ea typeface="+mj-ea"/>
              </a:rPr>
              <a:t>PLAN  </a:t>
            </a:r>
            <a:r>
              <a:rPr lang="en-US" sz="2800" b="1" kern="0" dirty="0">
                <a:latin typeface="Arial"/>
                <a:ea typeface="+mj-ea"/>
              </a:rPr>
              <a:t>(</a:t>
            </a:r>
            <a:r>
              <a:rPr lang="en-US" sz="2800" b="1" kern="0" dirty="0" smtClean="0">
                <a:latin typeface="Arial"/>
                <a:ea typeface="+mj-ea"/>
              </a:rPr>
              <a:t>SECTION </a:t>
            </a:r>
            <a:r>
              <a:rPr lang="en-US" sz="2800" b="1" kern="0" dirty="0">
                <a:latin typeface="Arial"/>
                <a:ea typeface="+mj-ea"/>
              </a:rPr>
              <a:t>20)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lvl="0" indent="-609600" defTabSz="914400" eaLnBrk="1" hangingPunct="1">
              <a:lnSpc>
                <a:spcPct val="80000"/>
              </a:lnSpc>
              <a:buNone/>
            </a:pPr>
            <a:r>
              <a:rPr lang="en-US" sz="2000" kern="0" dirty="0">
                <a:solidFill>
                  <a:srgbClr val="2F1311"/>
                </a:solidFill>
                <a:latin typeface="Arial"/>
                <a:ea typeface="+mn-ea"/>
              </a:rPr>
              <a:t>EE Plan </a:t>
            </a:r>
            <a:r>
              <a:rPr lang="en-US" sz="2000" b="1" u="sng" kern="0" dirty="0">
                <a:solidFill>
                  <a:srgbClr val="2F1311"/>
                </a:solidFill>
                <a:latin typeface="Arial"/>
                <a:ea typeface="+mn-ea"/>
              </a:rPr>
              <a:t>must</a:t>
            </a:r>
            <a:r>
              <a:rPr lang="en-US" sz="2000" kern="0" dirty="0">
                <a:solidFill>
                  <a:srgbClr val="2F1311"/>
                </a:solidFill>
                <a:latin typeface="Arial"/>
                <a:ea typeface="+mn-ea"/>
              </a:rPr>
              <a:t> state:</a:t>
            </a:r>
          </a:p>
          <a:p>
            <a:pPr marL="609600" lvl="0" indent="-609600" defTabSz="914400" eaLnBrk="1" hangingPunct="1">
              <a:lnSpc>
                <a:spcPct val="80000"/>
              </a:lnSpc>
              <a:buNone/>
            </a:pPr>
            <a:endParaRPr lang="en-US" sz="20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r>
              <a:rPr lang="en-US" sz="2000" kern="0" dirty="0">
                <a:solidFill>
                  <a:srgbClr val="2F1311"/>
                </a:solidFill>
                <a:latin typeface="Arial"/>
                <a:ea typeface="+mn-ea"/>
              </a:rPr>
              <a:t>(a) Objectives to be achieved each year of the plan</a:t>
            </a: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endParaRPr lang="en-US" sz="20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r>
              <a:rPr lang="en-US" sz="2000" kern="0" dirty="0">
                <a:solidFill>
                  <a:srgbClr val="2F1311"/>
                </a:solidFill>
                <a:latin typeface="Arial"/>
                <a:ea typeface="+mn-ea"/>
              </a:rPr>
              <a:t>(b) Affirmative action measures to be implemented </a:t>
            </a: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r>
              <a:rPr lang="en-US" sz="2000" kern="0" dirty="0" smtClean="0">
                <a:solidFill>
                  <a:srgbClr val="2F1311"/>
                </a:solidFill>
                <a:latin typeface="Arial"/>
                <a:ea typeface="+mn-ea"/>
              </a:rPr>
              <a:t>     (</a:t>
            </a:r>
            <a:r>
              <a:rPr lang="en-US" sz="2000" kern="0" dirty="0">
                <a:solidFill>
                  <a:srgbClr val="2F1311"/>
                </a:solidFill>
                <a:latin typeface="Arial"/>
                <a:ea typeface="+mn-ea"/>
              </a:rPr>
              <a:t>sec.15(2)</a:t>
            </a: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endParaRPr lang="en-US" sz="20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0" lvl="0" indent="0" defTabSz="914400" eaLnBrk="1" hangingPunct="1">
              <a:spcBef>
                <a:spcPct val="0"/>
              </a:spcBef>
              <a:buNone/>
            </a:pPr>
            <a:r>
              <a:rPr lang="en-US" sz="2000" kern="0" dirty="0" smtClean="0">
                <a:solidFill>
                  <a:srgbClr val="2F1311"/>
                </a:solidFill>
                <a:latin typeface="Arial"/>
                <a:ea typeface="+mn-ea"/>
              </a:rPr>
              <a:t>(c) Numerical </a:t>
            </a:r>
            <a:r>
              <a:rPr lang="en-US" sz="2000" kern="0" dirty="0">
                <a:solidFill>
                  <a:srgbClr val="2F1311"/>
                </a:solidFill>
                <a:latin typeface="Arial"/>
                <a:ea typeface="+mn-ea"/>
              </a:rPr>
              <a:t>goals for equitable representation of </a:t>
            </a: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r>
              <a:rPr lang="en-US" sz="2000" kern="0" dirty="0" smtClean="0">
                <a:solidFill>
                  <a:srgbClr val="2F1311"/>
                </a:solidFill>
                <a:latin typeface="Arial"/>
                <a:ea typeface="+mn-ea"/>
              </a:rPr>
              <a:t>     suitably </a:t>
            </a:r>
            <a:r>
              <a:rPr lang="en-US" sz="2000" kern="0" dirty="0">
                <a:solidFill>
                  <a:srgbClr val="2F1311"/>
                </a:solidFill>
                <a:latin typeface="Arial"/>
                <a:ea typeface="+mn-ea"/>
              </a:rPr>
              <a:t>qualified people, timetable and </a:t>
            </a:r>
            <a:r>
              <a:rPr lang="en-US" sz="2000" b="1" kern="0" dirty="0">
                <a:solidFill>
                  <a:srgbClr val="FF0000"/>
                </a:solidFill>
                <a:latin typeface="Arial"/>
                <a:ea typeface="+mn-ea"/>
              </a:rPr>
              <a:t>strategies </a:t>
            </a: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r>
              <a:rPr lang="en-US" sz="2000" b="1" kern="0" dirty="0" smtClean="0">
                <a:solidFill>
                  <a:srgbClr val="FF0000"/>
                </a:solidFill>
                <a:latin typeface="Arial"/>
                <a:ea typeface="+mn-ea"/>
              </a:rPr>
              <a:t>     to </a:t>
            </a:r>
            <a:r>
              <a:rPr lang="en-US" sz="2000" b="1" kern="0" dirty="0">
                <a:solidFill>
                  <a:srgbClr val="FF0000"/>
                </a:solidFill>
                <a:latin typeface="Arial"/>
                <a:ea typeface="+mn-ea"/>
              </a:rPr>
              <a:t>achieve </a:t>
            </a:r>
            <a:r>
              <a:rPr lang="en-US" sz="2000" b="1" kern="0" dirty="0" smtClean="0">
                <a:solidFill>
                  <a:srgbClr val="FF0000"/>
                </a:solidFill>
                <a:latin typeface="Arial"/>
                <a:ea typeface="+mn-ea"/>
              </a:rPr>
              <a:t>those goals</a:t>
            </a:r>
            <a:endParaRPr lang="en-US" sz="2000" b="1" kern="0" dirty="0">
              <a:solidFill>
                <a:srgbClr val="FF0000"/>
              </a:solidFill>
              <a:latin typeface="Arial"/>
              <a:ea typeface="+mn-ea"/>
            </a:endParaRP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endParaRPr lang="en-US" sz="20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r>
              <a:rPr lang="en-US" sz="2000" kern="0" dirty="0">
                <a:solidFill>
                  <a:srgbClr val="2F1311"/>
                </a:solidFill>
                <a:latin typeface="Arial"/>
                <a:ea typeface="+mn-ea"/>
              </a:rPr>
              <a:t>(d) Yearly timetable of the plan for the achievement </a:t>
            </a: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r>
              <a:rPr lang="en-US" sz="2000" kern="0" dirty="0" smtClean="0">
                <a:solidFill>
                  <a:srgbClr val="2F1311"/>
                </a:solidFill>
                <a:latin typeface="Arial"/>
                <a:ea typeface="+mn-ea"/>
              </a:rPr>
              <a:t>      of </a:t>
            </a:r>
            <a:r>
              <a:rPr lang="en-US" sz="2000" kern="0" dirty="0">
                <a:solidFill>
                  <a:srgbClr val="2F1311"/>
                </a:solidFill>
                <a:latin typeface="Arial"/>
                <a:ea typeface="+mn-ea"/>
              </a:rPr>
              <a:t>goals other than numerical goals</a:t>
            </a: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endParaRPr lang="en-US" sz="20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r>
              <a:rPr lang="en-US" sz="2000" kern="0" dirty="0">
                <a:solidFill>
                  <a:srgbClr val="2F1311"/>
                </a:solidFill>
                <a:latin typeface="Arial"/>
                <a:ea typeface="+mn-ea"/>
              </a:rPr>
              <a:t>(e) Duration of the plan (1 – 5yrs)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242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E500A2E1-66A5-4DF4-BE58-803E701218E5}" type="slidenum">
              <a:rPr lang="en-US" smtClean="0">
                <a:solidFill>
                  <a:prstClr val="black"/>
                </a:solidFill>
                <a:latin typeface="Arial" charset="0"/>
              </a:rPr>
              <a:pPr/>
              <a:t>20</a:t>
            </a:fld>
            <a:endParaRPr lang="en-US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86754" name="Rectangle 2"/>
          <p:cNvSpPr>
            <a:spLocks noChangeArrowheads="1"/>
          </p:cNvSpPr>
          <p:nvPr/>
        </p:nvSpPr>
        <p:spPr bwMode="auto">
          <a:xfrm>
            <a:off x="588963" y="260350"/>
            <a:ext cx="815975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BARRIERS AND AFFIRMATIVE ACTION MEASURES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86856" name="Group 104"/>
          <p:cNvGraphicFramePr>
            <a:graphicFrameLocks noGrp="1"/>
          </p:cNvGraphicFramePr>
          <p:nvPr/>
        </p:nvGraphicFramePr>
        <p:xfrm>
          <a:off x="684213" y="1628775"/>
          <a:ext cx="7416800" cy="4818059"/>
        </p:xfrm>
        <a:graphic>
          <a:graphicData uri="http://schemas.openxmlformats.org/drawingml/2006/table">
            <a:tbl>
              <a:tblPr/>
              <a:tblGrid>
                <a:gridCol w="1512887"/>
                <a:gridCol w="1223963"/>
                <a:gridCol w="1584325"/>
                <a:gridCol w="1079500"/>
                <a:gridCol w="1008062"/>
                <a:gridCol w="1008063"/>
              </a:tblGrid>
              <a:tr h="502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Categories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BARRIERS</a:t>
                      </a:r>
                      <a:endParaRPr kumimoji="0" lang="en-GB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(NARRATION)</a:t>
                      </a:r>
                      <a:endParaRPr kumimoji="0" lang="en-GB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AFFIRMATIVE ACTION MEASURES (NARRATION)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TIMEFRAME FOR IMPLEMENTION OF AA MEASURES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RESPONSIBLE PERSON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START DATE day, month, year)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END DATE day, month, year)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Recruitment procedures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Advertising positions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Selection criteria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Appointments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Job classification and grading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Remuneration and benefits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Job assignments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329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1A7D0A55-89CA-4F1A-AD1B-728E85CFFCAF}" type="slidenum">
              <a:rPr lang="en-US" smtClean="0">
                <a:solidFill>
                  <a:prstClr val="black"/>
                </a:solidFill>
                <a:latin typeface="Arial" charset="0"/>
              </a:rPr>
              <a:pPr/>
              <a:t>21</a:t>
            </a:fld>
            <a:endParaRPr lang="en-US" smtClean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594102" name="Group 182"/>
          <p:cNvGraphicFramePr>
            <a:graphicFrameLocks noGrp="1"/>
          </p:cNvGraphicFramePr>
          <p:nvPr/>
        </p:nvGraphicFramePr>
        <p:xfrm>
          <a:off x="395288" y="1484313"/>
          <a:ext cx="7993061" cy="4943477"/>
        </p:xfrm>
        <a:graphic>
          <a:graphicData uri="http://schemas.openxmlformats.org/drawingml/2006/table">
            <a:tbl>
              <a:tblPr/>
              <a:tblGrid>
                <a:gridCol w="2249761"/>
                <a:gridCol w="465350"/>
                <a:gridCol w="395205"/>
                <a:gridCol w="458505"/>
                <a:gridCol w="465350"/>
                <a:gridCol w="467061"/>
                <a:gridCol w="386650"/>
                <a:gridCol w="467060"/>
                <a:gridCol w="386650"/>
                <a:gridCol w="699735"/>
                <a:gridCol w="619325"/>
                <a:gridCol w="932409"/>
              </a:tblGrid>
              <a:tr h="656032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Occupational Levels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Male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Female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Foreign Nationals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1144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53107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Top management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233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Senior management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4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Professionally qualified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5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Skilled technical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7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Semi-skilled 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Unskilled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07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TOTAL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PERMANENT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0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Z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Temporary employees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07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GRAND TOTAL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94071" name="Rectangle 151"/>
          <p:cNvSpPr>
            <a:spLocks noChangeArrowheads="1"/>
          </p:cNvSpPr>
          <p:nvPr/>
        </p:nvSpPr>
        <p:spPr bwMode="auto">
          <a:xfrm>
            <a:off x="395288" y="620713"/>
            <a:ext cx="83534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WORKFORCE PROFILE (SNAPSHOT)-31 MAY 2017</a:t>
            </a:r>
            <a:endParaRPr lang="en-US" sz="2400" b="1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77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1A7D0A55-89CA-4F1A-AD1B-728E85CFFCAF}" type="slidenum">
              <a:rPr lang="en-US" smtClean="0">
                <a:solidFill>
                  <a:prstClr val="black"/>
                </a:solidFill>
                <a:latin typeface="Arial" charset="0"/>
              </a:rPr>
              <a:pPr/>
              <a:t>22</a:t>
            </a:fld>
            <a:endParaRPr lang="en-US" smtClean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594102" name="Group 182"/>
          <p:cNvGraphicFramePr>
            <a:graphicFrameLocks noGrp="1"/>
          </p:cNvGraphicFramePr>
          <p:nvPr/>
        </p:nvGraphicFramePr>
        <p:xfrm>
          <a:off x="395288" y="1484313"/>
          <a:ext cx="7993061" cy="4943477"/>
        </p:xfrm>
        <a:graphic>
          <a:graphicData uri="http://schemas.openxmlformats.org/drawingml/2006/table">
            <a:tbl>
              <a:tblPr/>
              <a:tblGrid>
                <a:gridCol w="2249761"/>
                <a:gridCol w="465350"/>
                <a:gridCol w="395205"/>
                <a:gridCol w="458505"/>
                <a:gridCol w="465350"/>
                <a:gridCol w="467061"/>
                <a:gridCol w="386650"/>
                <a:gridCol w="467060"/>
                <a:gridCol w="386650"/>
                <a:gridCol w="699735"/>
                <a:gridCol w="619325"/>
                <a:gridCol w="932409"/>
              </a:tblGrid>
              <a:tr h="656032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Occupational Levels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Male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Female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Foreign Nationals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1144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53107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Top management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233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Senior management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4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Professionally qualified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5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Skilled technical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7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Semi-skilled 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Unskilled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07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TOTAL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PERMANENT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0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Z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Temporary employees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07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GRAND TOTAL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94071" name="Rectangle 151"/>
          <p:cNvSpPr>
            <a:spLocks noChangeArrowheads="1"/>
          </p:cNvSpPr>
          <p:nvPr/>
        </p:nvSpPr>
        <p:spPr bwMode="auto">
          <a:xfrm>
            <a:off x="395288" y="620713"/>
            <a:ext cx="83534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NUMERICAL GOALS(YEAR 3): 01 JULY 2017-30 JUNE 202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20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16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1A7D0A55-89CA-4F1A-AD1B-728E85CFFCAF}" type="slidenum">
              <a:rPr lang="en-US" smtClean="0">
                <a:solidFill>
                  <a:prstClr val="black"/>
                </a:solidFill>
                <a:latin typeface="Arial" charset="0"/>
              </a:rPr>
              <a:pPr/>
              <a:t>23</a:t>
            </a:fld>
            <a:endParaRPr lang="en-US" smtClean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594102" name="Group 1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557729"/>
              </p:ext>
            </p:extLst>
          </p:nvPr>
        </p:nvGraphicFramePr>
        <p:xfrm>
          <a:off x="395288" y="1484313"/>
          <a:ext cx="7993061" cy="4943565"/>
        </p:xfrm>
        <a:graphic>
          <a:graphicData uri="http://schemas.openxmlformats.org/drawingml/2006/table">
            <a:tbl>
              <a:tblPr/>
              <a:tblGrid>
                <a:gridCol w="2249761"/>
                <a:gridCol w="465350"/>
                <a:gridCol w="395205"/>
                <a:gridCol w="458505"/>
                <a:gridCol w="465350"/>
                <a:gridCol w="467061"/>
                <a:gridCol w="386650"/>
                <a:gridCol w="467060"/>
                <a:gridCol w="386650"/>
                <a:gridCol w="699735"/>
                <a:gridCol w="619325"/>
                <a:gridCol w="932409"/>
              </a:tblGrid>
              <a:tr h="656032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Occupational Levels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Male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Female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Foreign Nationals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Total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1144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53107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Top management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24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Senior management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4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Professionally qualified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5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Skilled technical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7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Semi-skilled 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Unskilled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07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TOTAL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PERMANENT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0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Z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Temporary employees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07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GRAND TOTAL</a:t>
                      </a:r>
                      <a:endParaRPr kumimoji="0" lang="en-GB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94071" name="Rectangle 151"/>
          <p:cNvSpPr>
            <a:spLocks noChangeArrowheads="1"/>
          </p:cNvSpPr>
          <p:nvPr/>
        </p:nvSpPr>
        <p:spPr bwMode="auto">
          <a:xfrm>
            <a:off x="395288" y="620713"/>
            <a:ext cx="87487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NUMERICAL TARGETS (YEAR 1): 01 JULY 2017-30 JUNE 2018</a:t>
            </a:r>
            <a:endParaRPr lang="en-US" sz="2000" b="1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77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kern="0" dirty="0">
                <a:solidFill>
                  <a:prstClr val="black"/>
                </a:solidFill>
                <a:latin typeface="Arial"/>
              </a:rPr>
              <a:t>PREPARATION &amp; IMPLEMENTATION of EE PLAN  (SECTION 20)</a:t>
            </a:r>
            <a:endParaRPr lang="en-Z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lvl="0" indent="-609600" defTabSz="914400" eaLnBrk="1" hangingPunct="1">
              <a:buNone/>
            </a:pPr>
            <a:r>
              <a:rPr lang="en-US" sz="1800" kern="0" dirty="0" smtClean="0">
                <a:solidFill>
                  <a:srgbClr val="2F1311"/>
                </a:solidFill>
                <a:latin typeface="Arial"/>
                <a:ea typeface="+mn-ea"/>
              </a:rPr>
              <a:t>f</a:t>
            </a:r>
            <a:r>
              <a:rPr lang="en-US" sz="2400" kern="0" dirty="0" smtClean="0">
                <a:solidFill>
                  <a:srgbClr val="2F1311"/>
                </a:solidFill>
                <a:latin typeface="Arial"/>
                <a:ea typeface="+mn-ea"/>
              </a:rPr>
              <a:t>)     Monitoring </a:t>
            </a: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and evaluation procedures</a:t>
            </a: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g) 	Internal dispute resolution procedures</a:t>
            </a: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609600" lvl="0" indent="-609600" defTabSz="914400" eaLnBrk="1" hangingPunct="1">
              <a:spcBef>
                <a:spcPct val="0"/>
              </a:spcBef>
              <a:buFontTx/>
              <a:buAutoNum type="alphaLcParenR" startAt="8"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Persons, including senior managers, responsible for monitoring and implementing the plan</a:t>
            </a: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marL="609600" lvl="0" indent="-609600" defTabSz="914400" eaLnBrk="1" hangingPunct="1">
              <a:spcBef>
                <a:spcPct val="0"/>
              </a:spcBef>
              <a:buNone/>
            </a:pPr>
            <a:r>
              <a:rPr lang="en-US" sz="2400" kern="0" dirty="0">
                <a:solidFill>
                  <a:srgbClr val="2F1311"/>
                </a:solidFill>
                <a:latin typeface="Arial"/>
                <a:ea typeface="+mn-ea"/>
              </a:rPr>
              <a:t>i) 	Any other prescribed matter</a:t>
            </a:r>
          </a:p>
          <a:p>
            <a:endParaRPr lang="en-Z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9987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REPORTING (SECTION 21)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§"/>
            </a:pPr>
            <a:r>
              <a:rPr lang="en-ZA" sz="2400" kern="0" dirty="0">
                <a:solidFill>
                  <a:srgbClr val="2F1311"/>
                </a:solidFill>
                <a:latin typeface="Arial"/>
                <a:ea typeface="+mn-ea"/>
              </a:rPr>
              <a:t>Gather information, including the checking of </a:t>
            </a:r>
          </a:p>
          <a:p>
            <a:pPr lvl="0" defTabSz="91440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ZA" sz="2400" kern="0" dirty="0">
                <a:solidFill>
                  <a:srgbClr val="2F1311"/>
                </a:solidFill>
                <a:latin typeface="Arial"/>
                <a:ea typeface="+mn-ea"/>
              </a:rPr>
              <a:t>	payroll statistics</a:t>
            </a:r>
          </a:p>
          <a:p>
            <a:pPr lvl="0" defTabSz="91440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ZA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§"/>
            </a:pPr>
            <a:r>
              <a:rPr lang="en-ZA" sz="2400" kern="0" dirty="0">
                <a:solidFill>
                  <a:srgbClr val="2F1311"/>
                </a:solidFill>
                <a:latin typeface="Arial"/>
                <a:ea typeface="+mn-ea"/>
              </a:rPr>
              <a:t>Consult before reporting, including briefing the </a:t>
            </a:r>
          </a:p>
          <a:p>
            <a:pPr lvl="0" defTabSz="91440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ZA" sz="2400" kern="0" dirty="0">
                <a:solidFill>
                  <a:srgbClr val="2F1311"/>
                </a:solidFill>
                <a:latin typeface="Arial"/>
                <a:ea typeface="+mn-ea"/>
              </a:rPr>
              <a:t>	CEO on progress</a:t>
            </a:r>
          </a:p>
          <a:p>
            <a:pPr lvl="0" defTabSz="91440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ZA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§"/>
            </a:pPr>
            <a:r>
              <a:rPr lang="en-ZA" sz="2400" kern="0" dirty="0">
                <a:solidFill>
                  <a:srgbClr val="2F1311"/>
                </a:solidFill>
                <a:latin typeface="Arial"/>
                <a:ea typeface="+mn-ea"/>
              </a:rPr>
              <a:t>Ensure that both EEA2 &amp; EEA4 forms are fully </a:t>
            </a:r>
          </a:p>
          <a:p>
            <a:pPr lvl="0" defTabSz="91440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ZA" sz="2400" kern="0" dirty="0">
                <a:solidFill>
                  <a:srgbClr val="2F1311"/>
                </a:solidFill>
                <a:latin typeface="Arial"/>
                <a:ea typeface="+mn-ea"/>
              </a:rPr>
              <a:t>	and accurately completed </a:t>
            </a:r>
          </a:p>
          <a:p>
            <a:pPr lvl="0" defTabSz="91440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ZA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§"/>
            </a:pPr>
            <a:r>
              <a:rPr lang="en-ZA" sz="2400" kern="0" dirty="0">
                <a:solidFill>
                  <a:srgbClr val="2F1311"/>
                </a:solidFill>
                <a:latin typeface="Arial"/>
                <a:ea typeface="+mn-ea"/>
              </a:rPr>
              <a:t>CEO signs EE Report</a:t>
            </a:r>
          </a:p>
          <a:p>
            <a:pPr lvl="0" defTabSz="914400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en-ZA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§"/>
            </a:pPr>
            <a:r>
              <a:rPr lang="en-ZA" sz="2400" kern="0" dirty="0">
                <a:solidFill>
                  <a:srgbClr val="2F1311"/>
                </a:solidFill>
                <a:latin typeface="Arial"/>
                <a:ea typeface="+mn-ea"/>
              </a:rPr>
              <a:t>Retain copy of signed EE Report</a:t>
            </a:r>
          </a:p>
          <a:p>
            <a:pPr lvl="0" defTabSz="914400" eaLnBrk="1" hangingPunct="1">
              <a:lnSpc>
                <a:spcPct val="90000"/>
              </a:lnSpc>
              <a:buBlip>
                <a:blip r:embed="rId2"/>
              </a:buBlip>
            </a:pPr>
            <a:endParaRPr lang="en-US" sz="24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309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DUTY TO INFORM (SECTION 25)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1" hangingPunct="1">
              <a:buBlip>
                <a:blip r:embed="rId2"/>
              </a:buBlip>
            </a:pPr>
            <a:r>
              <a:rPr lang="en-US" sz="2800" kern="0" dirty="0">
                <a:solidFill>
                  <a:srgbClr val="2F1311"/>
                </a:solidFill>
                <a:latin typeface="Arial"/>
                <a:ea typeface="+mn-ea"/>
              </a:rPr>
              <a:t>Employer must display on prominent places:</a:t>
            </a:r>
          </a:p>
          <a:p>
            <a:pPr lvl="0" defTabSz="914400" eaLnBrk="1" hangingPunct="1">
              <a:buNone/>
            </a:pPr>
            <a:endParaRPr lang="en-US" sz="28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buFont typeface="Wingdings" pitchFamily="2" charset="2"/>
              <a:buChar char="§"/>
            </a:pPr>
            <a:r>
              <a:rPr lang="en-US" sz="2800" kern="0" dirty="0">
                <a:solidFill>
                  <a:srgbClr val="2F1311"/>
                </a:solidFill>
                <a:latin typeface="Arial"/>
                <a:ea typeface="+mn-ea"/>
              </a:rPr>
              <a:t>Summary of the Act</a:t>
            </a:r>
          </a:p>
          <a:p>
            <a:pPr defTabSz="914400" eaLnBrk="1" hangingPunct="1">
              <a:buFont typeface="Wingdings" pitchFamily="2" charset="2"/>
              <a:buChar char="§"/>
            </a:pPr>
            <a:r>
              <a:rPr lang="en-US" sz="2800" kern="0" dirty="0">
                <a:solidFill>
                  <a:srgbClr val="2F1311"/>
                </a:solidFill>
                <a:latin typeface="Arial"/>
                <a:ea typeface="+mn-ea"/>
              </a:rPr>
              <a:t>Most recent report submitted to DOL</a:t>
            </a:r>
          </a:p>
          <a:p>
            <a:pPr lvl="0" defTabSz="914400" eaLnBrk="1" hangingPunct="1">
              <a:buFont typeface="Wingdings" pitchFamily="2" charset="2"/>
              <a:buChar char="§"/>
            </a:pPr>
            <a:r>
              <a:rPr lang="en-US" sz="2800" kern="0" dirty="0">
                <a:solidFill>
                  <a:srgbClr val="2F1311"/>
                </a:solidFill>
                <a:latin typeface="Arial"/>
                <a:ea typeface="+mn-ea"/>
              </a:rPr>
              <a:t>Any compliance order, arbitration award</a:t>
            </a:r>
          </a:p>
          <a:p>
            <a:pPr lvl="0" defTabSz="914400" eaLnBrk="1" hangingPunct="1">
              <a:buNone/>
            </a:pPr>
            <a:endParaRPr lang="en-US" sz="2800" kern="0" dirty="0">
              <a:solidFill>
                <a:srgbClr val="2F1311"/>
              </a:solidFill>
              <a:latin typeface="Arial"/>
              <a:ea typeface="+mn-ea"/>
            </a:endParaRPr>
          </a:p>
          <a:p>
            <a:pPr lvl="0" defTabSz="914400" eaLnBrk="1" hangingPunct="1">
              <a:buNone/>
            </a:pPr>
            <a:r>
              <a:rPr lang="en-US" sz="2800" kern="0" dirty="0" smtClean="0">
                <a:solidFill>
                  <a:srgbClr val="2F1311"/>
                </a:solidFill>
                <a:latin typeface="Arial"/>
                <a:ea typeface="+mn-ea"/>
              </a:rPr>
              <a:t>   Must </a:t>
            </a:r>
            <a:r>
              <a:rPr lang="en-US" sz="2800" kern="0" dirty="0">
                <a:solidFill>
                  <a:srgbClr val="2F1311"/>
                </a:solidFill>
                <a:latin typeface="Arial"/>
                <a:ea typeface="+mn-ea"/>
              </a:rPr>
              <a:t>make a copy of an EE Plan available </a:t>
            </a:r>
            <a:r>
              <a:rPr lang="en-US" sz="2800" kern="0" dirty="0" smtClean="0">
                <a:solidFill>
                  <a:srgbClr val="2F1311"/>
                </a:solidFill>
                <a:latin typeface="Arial"/>
                <a:ea typeface="+mn-ea"/>
              </a:rPr>
              <a:t>for copying </a:t>
            </a:r>
            <a:r>
              <a:rPr lang="en-US" sz="2800" kern="0" dirty="0">
                <a:solidFill>
                  <a:srgbClr val="2F1311"/>
                </a:solidFill>
                <a:latin typeface="Arial"/>
                <a:ea typeface="+mn-ea"/>
              </a:rPr>
              <a:t>and consultation to all employees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6525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9" descr="Extra3_3-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939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itle 1"/>
          <p:cNvSpPr txBox="1">
            <a:spLocks/>
          </p:cNvSpPr>
          <p:nvPr/>
        </p:nvSpPr>
        <p:spPr bwMode="auto">
          <a:xfrm rot="10395844" flipV="1">
            <a:off x="2956486" y="5448706"/>
            <a:ext cx="4183252" cy="939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THANK YOU……</a:t>
            </a:r>
            <a:endParaRPr lang="en-US" sz="3200" b="1" i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AF1B2-E7A4-446A-84DC-90AA83BA6A19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68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1080</Words>
  <Application>Microsoft Office PowerPoint</Application>
  <PresentationFormat>On-screen Show (4:3)</PresentationFormat>
  <Paragraphs>483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1_Office Theme</vt:lpstr>
      <vt:lpstr>Office Theme</vt:lpstr>
      <vt:lpstr>2_Office Theme</vt:lpstr>
      <vt:lpstr>PowerPoint Presentation</vt:lpstr>
      <vt:lpstr>OBJECTIVES</vt:lpstr>
      <vt:lpstr>CONTENTS </vt:lpstr>
      <vt:lpstr>VISION</vt:lpstr>
      <vt:lpstr>MISSION</vt:lpstr>
      <vt:lpstr>CONSTITUTIONAL AND LEGISLATIVE MANDATE</vt:lpstr>
      <vt:lpstr>PURPOSE OF THE ACT</vt:lpstr>
      <vt:lpstr>INTERPRETATION OF THIS ACT</vt:lpstr>
      <vt:lpstr>OBSERVATIONS</vt:lpstr>
      <vt:lpstr>THE TEN STEPS</vt:lpstr>
      <vt:lpstr>STAKEHOLDER AND ROLES</vt:lpstr>
      <vt:lpstr>DEFINING ROLES</vt:lpstr>
      <vt:lpstr>CONSULTATION WITH EMPLOYEES (SECTION 16)</vt:lpstr>
      <vt:lpstr>CONSULTATION WITH EMPLOYEES CONT...</vt:lpstr>
      <vt:lpstr>MATTERS FOR CONSULTATION (SECTION 17)</vt:lpstr>
      <vt:lpstr>ANALYSIS (SECTION 19)</vt:lpstr>
      <vt:lpstr>QUALITATIVE ANALYSIS</vt:lpstr>
      <vt:lpstr>WORKFORCE PROFILE ANALYSIS</vt:lpstr>
      <vt:lpstr>PREPARATION &amp; IMPLEMENTATION of EE PLAN  (SECTION 20)</vt:lpstr>
      <vt:lpstr>PowerPoint Presentation</vt:lpstr>
      <vt:lpstr>PowerPoint Presentation</vt:lpstr>
      <vt:lpstr>PowerPoint Presentation</vt:lpstr>
      <vt:lpstr>PowerPoint Presentation</vt:lpstr>
      <vt:lpstr>PREPARATION &amp; IMPLEMENTATION of EE PLAN  (SECTION 20)</vt:lpstr>
      <vt:lpstr>REPORTING (SECTION 21)</vt:lpstr>
      <vt:lpstr>DUTY TO INFORM (SECTION 25)</vt:lpstr>
      <vt:lpstr>PowerPoint Presentation</vt:lpstr>
    </vt:vector>
  </TitlesOfParts>
  <Company>Dol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Ledwaba (HQ)</dc:creator>
  <cp:lastModifiedBy>Zoleka Ntshoza (HQ)</cp:lastModifiedBy>
  <cp:revision>659</cp:revision>
  <cp:lastPrinted>2017-03-20T10:40:54Z</cp:lastPrinted>
  <dcterms:created xsi:type="dcterms:W3CDTF">2012-07-27T11:56:16Z</dcterms:created>
  <dcterms:modified xsi:type="dcterms:W3CDTF">2018-03-08T16:38:48Z</dcterms:modified>
</cp:coreProperties>
</file>